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7"/>
  </p:notesMasterIdLst>
  <p:sldIdLst>
    <p:sldId id="257" r:id="rId2"/>
    <p:sldId id="269" r:id="rId3"/>
    <p:sldId id="268" r:id="rId4"/>
    <p:sldId id="298" r:id="rId5"/>
    <p:sldId id="297" r:id="rId6"/>
    <p:sldId id="278" r:id="rId7"/>
    <p:sldId id="325" r:id="rId8"/>
    <p:sldId id="326" r:id="rId9"/>
    <p:sldId id="327" r:id="rId10"/>
    <p:sldId id="328" r:id="rId11"/>
    <p:sldId id="363" r:id="rId12"/>
    <p:sldId id="362" r:id="rId13"/>
    <p:sldId id="329" r:id="rId14"/>
    <p:sldId id="364" r:id="rId15"/>
    <p:sldId id="365" r:id="rId16"/>
    <p:sldId id="366" r:id="rId17"/>
    <p:sldId id="367" r:id="rId18"/>
    <p:sldId id="330" r:id="rId19"/>
    <p:sldId id="368" r:id="rId20"/>
    <p:sldId id="369" r:id="rId21"/>
    <p:sldId id="370" r:id="rId22"/>
    <p:sldId id="372" r:id="rId23"/>
    <p:sldId id="373" r:id="rId24"/>
    <p:sldId id="374" r:id="rId25"/>
    <p:sldId id="375" r:id="rId26"/>
    <p:sldId id="376" r:id="rId27"/>
    <p:sldId id="377" r:id="rId28"/>
    <p:sldId id="378" r:id="rId29"/>
    <p:sldId id="379" r:id="rId30"/>
    <p:sldId id="382" r:id="rId31"/>
    <p:sldId id="380" r:id="rId32"/>
    <p:sldId id="381" r:id="rId33"/>
    <p:sldId id="383" r:id="rId34"/>
    <p:sldId id="384" r:id="rId35"/>
    <p:sldId id="274" r:id="rId36"/>
  </p:sldIdLst>
  <p:sldSz cx="12192000" cy="6858000"/>
  <p:notesSz cx="6858000" cy="9144000"/>
  <p:embeddedFontLs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0A31"/>
    <a:srgbClr val="68ABFC"/>
    <a:srgbClr val="002060"/>
    <a:srgbClr val="AFAFDA"/>
    <a:srgbClr val="FB97A8"/>
    <a:srgbClr val="9864A6"/>
    <a:srgbClr val="F0B188"/>
    <a:srgbClr val="FFFFFF"/>
    <a:srgbClr val="183F4E"/>
    <a:srgbClr val="48849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280" y="10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2853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31845-5C85-4CDF-AEE2-87EAAD1683C1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28BF2-0D53-4535-8D10-2B51BA0395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690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D0A82-D483-453B-8102-767CD2569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009C9E-8C7E-404A-823A-9ED17278C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3C82A-F4F7-48BB-BC68-B22D3951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12C3F-0F59-4F69-B7A9-A7611707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BA2B6-9245-4D49-BD98-5C04AA07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88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6322A-BCEA-4E6F-9A38-3E4D7541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33D2C-5CBD-4539-9966-D22ABF09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B8298-ADF1-4615-89C9-83BA7485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0575D-7675-475C-9371-00DE5482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CC08B-6128-4D53-932D-3052331C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8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C1F50-3BF1-4317-A85B-C04BB7B678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A03605-0AAE-4F30-A505-5BBB2C7F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628B2-9119-4902-97F5-9F059FE4A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78140-F929-4597-929D-D7FB57F5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DA344-B855-4C41-A121-AF188928A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9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77C16-8482-4693-A47D-57363DD1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75CFF-EA4E-4737-9512-A87C7F41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6E91B-8534-4591-9564-07C36F8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F5936-5259-47B8-9A66-8792BB0D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FAB7-0042-4C2D-9A84-D48BEF2D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7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131D0-93B5-401D-AC31-297E2C25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64B59-1283-41CE-9D24-9F7682CB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B631-CF96-442F-9135-B84D66AC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1C4CB-7BDC-4C6C-A7C4-97D81EF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5AEA1-E28A-476F-9B3C-D057FB74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4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986CCC-52A9-40C6-A1CA-770648F2A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96B46-62C0-4C83-9BBB-AE4423324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72646-36D6-4A9C-BFDD-29E431802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E33C6E-936C-4B34-A5F0-233FA7C6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4E96CF-F339-402F-B647-37394C26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233A-3018-4848-9DF5-2A86F4A1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58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2E4AC-D819-4029-BAFB-2E38C8CF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2562C-DC2F-4920-9444-7E42825ED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59428E-086C-4681-A482-E5BF0270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55746D-2351-4568-9D21-CB74293AE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1FD2E2-EED2-43C6-B409-684C14DE2D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746D30-E1BB-454D-BFCC-FC1BE348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37BDBD-6D89-4481-B68F-6188A863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06826-ADC3-414B-A05F-6CE8791C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868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A5423-4F77-4004-91A4-54B875E7A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ADB5-0D03-4BC3-A80A-7F595025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C7DA00-9407-4DF7-A4E6-7246A90F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4B1F9B-1BC3-47D4-B4EF-19F345F0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82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497B08-7D82-41E3-B2A8-8B980C20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5526E-C328-4844-AC92-0FF7749B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2FA6C5-2875-45F4-AEB0-6852C91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4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845F2-9BD2-4E69-B78C-3ECB1B8B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B0D260-BA7D-41F7-BB8E-CCE20ABB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92614-EDBF-4DB3-AA89-A01C5388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9F70BD-F0EE-4246-900B-B50EF409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00FF8-DAEA-41AB-847D-9756D89D1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56B4B2-1303-4F8F-B02E-1AFF6CB1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79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C87810-AD2A-48B6-87B3-15172452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0DE20-0CAD-4BEE-B809-9DB43DE2C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DF2796-B956-4354-A0C2-716E524BC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00BDB-083E-4F65-AC22-DE6D3D64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2023-01-30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98EEE-673C-41CD-8312-A1DB066A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086EA-923A-43B6-8A44-08379F5F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08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E6C03E-F806-483D-94FB-8DE4E05B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579FB-4E06-406A-8B2E-EB3887B8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83B1B-33F6-41AF-BA0B-FD3EB0B4A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F9A6936A-5CAA-4D30-9E0C-3B6082CD7044}" type="datetimeFigureOut">
              <a:rPr lang="ko-KR" altLang="en-US" smtClean="0"/>
              <a:pPr/>
              <a:t>2023-01-30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E41D3-FDD6-4C2F-B69D-C47B21A8C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96E50-66C0-4C98-849E-676F33BA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57569BDF-1405-483E-AC45-A1D4E45E324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850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424D999A-197B-4781-A07F-304788783B2A}"/>
              </a:ext>
            </a:extLst>
          </p:cNvPr>
          <p:cNvGrpSpPr/>
          <p:nvPr/>
        </p:nvGrpSpPr>
        <p:grpSpPr>
          <a:xfrm>
            <a:off x="330744" y="2075259"/>
            <a:ext cx="6982093" cy="1382316"/>
            <a:chOff x="365760" y="2046684"/>
            <a:chExt cx="6982093" cy="1382316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DF783CA3-7DA0-435D-871A-C3B2F63D42E4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576525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FD67AFD-0B94-4F92-BA6D-FB984844FEC5}"/>
                </a:ext>
              </a:extLst>
            </p:cNvPr>
            <p:cNvSpPr txBox="1"/>
            <p:nvPr/>
          </p:nvSpPr>
          <p:spPr>
            <a:xfrm>
              <a:off x="424163" y="2046684"/>
              <a:ext cx="692369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태양광 발전량 예측을 위한</a:t>
              </a:r>
              <a:endParaRPr lang="en-US" altLang="ko-KR" sz="40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40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머신러닝 알고리즘 제안 및 평가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482B642-C4EB-49C3-85C8-9EFEED35DFE7}"/>
              </a:ext>
            </a:extLst>
          </p:cNvPr>
          <p:cNvSpPr txBox="1"/>
          <p:nvPr/>
        </p:nvSpPr>
        <p:spPr>
          <a:xfrm>
            <a:off x="434512" y="3536876"/>
            <a:ext cx="3049553" cy="783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 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김영휘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이헌재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전채욱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7340FB-EE6E-04A0-5C3D-264C4125D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607" y="1747225"/>
            <a:ext cx="4536881" cy="3363550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DBB1068-5D64-B4C1-ADCD-1C97540738E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4437"/>
            <a:ext cx="3262336" cy="173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8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9644C6-A710-6544-EF77-7C7B4AFDB261}"/>
              </a:ext>
            </a:extLst>
          </p:cNvPr>
          <p:cNvSpPr/>
          <p:nvPr/>
        </p:nvSpPr>
        <p:spPr>
          <a:xfrm>
            <a:off x="246978" y="2508251"/>
            <a:ext cx="5756627" cy="37338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고딕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8" y="350882"/>
            <a:ext cx="536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데이터수집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D0388F-D58B-9931-82E1-BC572AD90608}"/>
              </a:ext>
            </a:extLst>
          </p:cNvPr>
          <p:cNvSpPr txBox="1"/>
          <p:nvPr/>
        </p:nvSpPr>
        <p:spPr>
          <a:xfrm>
            <a:off x="449179" y="984809"/>
            <a:ext cx="11809312" cy="123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고딕"/>
                <a:ea typeface="맑은 고딕" panose="020B0503020000020004" pitchFamily="50" charset="-127"/>
              </a:rPr>
              <a:t>태양광 발전량 데이터 수집</a:t>
            </a:r>
            <a:endParaRPr lang="en-US" altLang="ko-KR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공공데이터 포탈 이용</a:t>
            </a:r>
            <a:endParaRPr lang="en-US" altLang="ko-KR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한국동서발전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주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)_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일자별지점별 태양광 발전량 데이터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수집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886DCB0-AF5F-D73F-70A5-A75B5CE3B89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71E0680-5504-6CCB-66BC-F5C8D0B38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3" y="3075360"/>
            <a:ext cx="5576858" cy="2430203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E0BE33D-DE3E-9650-59DE-25FEABA7FBC8}"/>
              </a:ext>
            </a:extLst>
          </p:cNvPr>
          <p:cNvSpPr/>
          <p:nvPr/>
        </p:nvSpPr>
        <p:spPr>
          <a:xfrm>
            <a:off x="1893391" y="5967677"/>
            <a:ext cx="2463800" cy="539441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공공데이터 포탈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AB03421-BCFA-C72E-9225-7A1F1C2E6D5B}"/>
              </a:ext>
            </a:extLst>
          </p:cNvPr>
          <p:cNvSpPr/>
          <p:nvPr/>
        </p:nvSpPr>
        <p:spPr>
          <a:xfrm>
            <a:off x="6217921" y="2503597"/>
            <a:ext cx="5756627" cy="37338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65E6BD-1732-32F4-6C74-2584EC1822E0}"/>
              </a:ext>
            </a:extLst>
          </p:cNvPr>
          <p:cNvSpPr/>
          <p:nvPr/>
        </p:nvSpPr>
        <p:spPr>
          <a:xfrm>
            <a:off x="7864334" y="5909856"/>
            <a:ext cx="2463800" cy="539441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수집된 </a:t>
            </a:r>
            <a:r>
              <a:rPr lang="en-US" altLang="ko-KR" dirty="0">
                <a:solidFill>
                  <a:schemeClr val="tx1"/>
                </a:solidFill>
                <a:latin typeface="맑은고딕"/>
              </a:rPr>
              <a:t>csv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파일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2A320D2-CBF7-46CD-A4BC-B59FE4E92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2693" y="3327738"/>
            <a:ext cx="5347081" cy="208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0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9644C6-A710-6544-EF77-7C7B4AFDB261}"/>
              </a:ext>
            </a:extLst>
          </p:cNvPr>
          <p:cNvSpPr/>
          <p:nvPr/>
        </p:nvSpPr>
        <p:spPr>
          <a:xfrm>
            <a:off x="246978" y="2508251"/>
            <a:ext cx="5756627" cy="37338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고딕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8" y="350882"/>
            <a:ext cx="536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데이터수집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886DCB0-AF5F-D73F-70A5-A75B5CE3B89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E0BE33D-DE3E-9650-59DE-25FEABA7FBC8}"/>
              </a:ext>
            </a:extLst>
          </p:cNvPr>
          <p:cNvSpPr/>
          <p:nvPr/>
        </p:nvSpPr>
        <p:spPr>
          <a:xfrm>
            <a:off x="1893391" y="5967677"/>
            <a:ext cx="2463800" cy="539441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기상자료 개방 포탈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AB03421-BCFA-C72E-9225-7A1F1C2E6D5B}"/>
              </a:ext>
            </a:extLst>
          </p:cNvPr>
          <p:cNvSpPr/>
          <p:nvPr/>
        </p:nvSpPr>
        <p:spPr>
          <a:xfrm>
            <a:off x="6217921" y="2503597"/>
            <a:ext cx="5756627" cy="37338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65E6BD-1732-32F4-6C74-2584EC1822E0}"/>
              </a:ext>
            </a:extLst>
          </p:cNvPr>
          <p:cNvSpPr/>
          <p:nvPr/>
        </p:nvSpPr>
        <p:spPr>
          <a:xfrm>
            <a:off x="7864334" y="5909856"/>
            <a:ext cx="2463800" cy="539441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수집된 </a:t>
            </a:r>
            <a:r>
              <a:rPr lang="en-US" altLang="ko-KR" dirty="0">
                <a:solidFill>
                  <a:schemeClr val="tx1"/>
                </a:solidFill>
                <a:latin typeface="맑은고딕"/>
              </a:rPr>
              <a:t>csv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파일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DDCED5-E0C1-7E12-1268-E304C7AF3F3D}"/>
              </a:ext>
            </a:extLst>
          </p:cNvPr>
          <p:cNvSpPr txBox="1"/>
          <p:nvPr/>
        </p:nvSpPr>
        <p:spPr>
          <a:xfrm>
            <a:off x="449179" y="984809"/>
            <a:ext cx="11809312" cy="123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고딕"/>
                <a:ea typeface="맑은 고딕" panose="020B0503020000020004" pitchFamily="50" charset="-127"/>
              </a:rPr>
              <a:t>기상청데이터 수집</a:t>
            </a:r>
            <a:endParaRPr lang="en-US" altLang="ko-KR" sz="2400" b="1" dirty="0">
              <a:solidFill>
                <a:srgbClr val="002060"/>
              </a:solidFill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기상자료 개방 포탈 종관기상관측자료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(ASOS)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이용</a:t>
            </a:r>
            <a:endParaRPr lang="en-US" altLang="ko-KR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수원 지역 날씨정보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기온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강수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바람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기압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구름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등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)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수집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710350-01B6-4A60-0253-48F2896D7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73" y="2947408"/>
            <a:ext cx="4746941" cy="30202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25A2CDF-F005-1AAF-2127-815B20785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5262" y="3401474"/>
            <a:ext cx="5081944" cy="193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1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고딕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8" y="350882"/>
            <a:ext cx="536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데이터수집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886DCB0-AF5F-D73F-70A5-A75B5CE3B89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DDCED5-E0C1-7E12-1268-E304C7AF3F3D}"/>
              </a:ext>
            </a:extLst>
          </p:cNvPr>
          <p:cNvSpPr txBox="1"/>
          <p:nvPr/>
        </p:nvSpPr>
        <p:spPr>
          <a:xfrm>
            <a:off x="449179" y="984809"/>
            <a:ext cx="11809312" cy="123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고딕"/>
                <a:ea typeface="맑은 고딕" panose="020B0503020000020004" pitchFamily="50" charset="-127"/>
              </a:rPr>
              <a:t>알고리즘 선성</a:t>
            </a:r>
            <a:endParaRPr lang="en-US" altLang="ko-KR" sz="2400" b="1" dirty="0">
              <a:solidFill>
                <a:srgbClr val="002060"/>
              </a:solidFill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비지도 학습 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: K-means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지도학습 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: PolynomialRegession, Lidge(L2), Lasso(L2), Elsatict-net, RandomForest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A22DF01-2769-C167-E655-24798388E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336" y="2408147"/>
            <a:ext cx="8281821" cy="355594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B808C23-669A-8777-501F-D5FD91513041}"/>
              </a:ext>
            </a:extLst>
          </p:cNvPr>
          <p:cNvSpPr/>
          <p:nvPr/>
        </p:nvSpPr>
        <p:spPr>
          <a:xfrm>
            <a:off x="1357195" y="2305514"/>
            <a:ext cx="8906106" cy="396320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64D45D-773E-5447-8882-081DDF8DEF25}"/>
              </a:ext>
            </a:extLst>
          </p:cNvPr>
          <p:cNvSpPr/>
          <p:nvPr/>
        </p:nvSpPr>
        <p:spPr>
          <a:xfrm>
            <a:off x="4978579" y="5964096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사용된 모듈</a:t>
            </a:r>
          </a:p>
        </p:txBody>
      </p:sp>
    </p:spTree>
    <p:extLst>
      <p:ext uri="{BB962C8B-B14F-4D97-AF65-F5344CB8AC3E}">
        <p14:creationId xmlns:p14="http://schemas.microsoft.com/office/powerpoint/2010/main" val="2804188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24430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E5F09-59D0-8C6F-E629-1D3D7001F023}"/>
              </a:ext>
            </a:extLst>
          </p:cNvPr>
          <p:cNvSpPr txBox="1"/>
          <p:nvPr/>
        </p:nvSpPr>
        <p:spPr>
          <a:xfrm>
            <a:off x="449179" y="984809"/>
            <a:ext cx="11809312" cy="1654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데이터파일 읽기 및 병합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발전량 및 기상 데이터 읽어오기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안산연성정수장태양광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데이터만 추출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‘2019.01.01~2020.12.31’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제한 및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 발전량 데이터만 추출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356DDE1-C427-9FD9-81D5-F25A7B0BF7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B5B08D5-1325-34C9-2671-FDA2419B3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79" y="3196855"/>
            <a:ext cx="6007390" cy="251514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871CDB-E597-3DDC-BA9A-AB6B6D904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133" y="2947778"/>
            <a:ext cx="3198817" cy="2925413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9880B5C-0F72-AE5C-6247-FAC4593BA5C4}"/>
              </a:ext>
            </a:extLst>
          </p:cNvPr>
          <p:cNvSpPr/>
          <p:nvPr/>
        </p:nvSpPr>
        <p:spPr>
          <a:xfrm>
            <a:off x="334845" y="2721012"/>
            <a:ext cx="6218355" cy="3355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5EDD54-E3F8-7C68-A296-0940A3FD336E}"/>
              </a:ext>
            </a:extLst>
          </p:cNvPr>
          <p:cNvSpPr/>
          <p:nvPr/>
        </p:nvSpPr>
        <p:spPr>
          <a:xfrm>
            <a:off x="7110485" y="2721011"/>
            <a:ext cx="4132111" cy="3355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D2986A0-8DD9-3D0D-DBC5-B23030857E1E}"/>
              </a:ext>
            </a:extLst>
          </p:cNvPr>
          <p:cNvSpPr/>
          <p:nvPr/>
        </p:nvSpPr>
        <p:spPr>
          <a:xfrm>
            <a:off x="2612353" y="5771762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code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324F96-CE3B-FE33-4D99-4B467E158A81}"/>
              </a:ext>
            </a:extLst>
          </p:cNvPr>
          <p:cNvSpPr/>
          <p:nvPr/>
        </p:nvSpPr>
        <p:spPr>
          <a:xfrm>
            <a:off x="8344871" y="5770130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KWP_df.head()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52E022-DA65-A747-5F14-D225F7358FB0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 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2055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24430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E5F09-59D0-8C6F-E629-1D3D7001F023}"/>
              </a:ext>
            </a:extLst>
          </p:cNvPr>
          <p:cNvSpPr txBox="1"/>
          <p:nvPr/>
        </p:nvSpPr>
        <p:spPr>
          <a:xfrm>
            <a:off x="449179" y="984809"/>
            <a:ext cx="11809312" cy="1654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데이터파일 읽기 및 병합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년도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년도 데이터 병합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 데이터만 추출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356DDE1-C427-9FD9-81D5-F25A7B0BF7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9880B5C-0F72-AE5C-6247-FAC4593BA5C4}"/>
              </a:ext>
            </a:extLst>
          </p:cNvPr>
          <p:cNvSpPr/>
          <p:nvPr/>
        </p:nvSpPr>
        <p:spPr>
          <a:xfrm>
            <a:off x="334845" y="2721012"/>
            <a:ext cx="5398003" cy="3355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5EDD54-E3F8-7C68-A296-0940A3FD336E}"/>
              </a:ext>
            </a:extLst>
          </p:cNvPr>
          <p:cNvSpPr/>
          <p:nvPr/>
        </p:nvSpPr>
        <p:spPr>
          <a:xfrm>
            <a:off x="6096000" y="2721011"/>
            <a:ext cx="5600699" cy="3355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D2986A0-8DD9-3D0D-DBC5-B23030857E1E}"/>
              </a:ext>
            </a:extLst>
          </p:cNvPr>
          <p:cNvSpPr/>
          <p:nvPr/>
        </p:nvSpPr>
        <p:spPr>
          <a:xfrm>
            <a:off x="2253595" y="5755095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code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324F96-CE3B-FE33-4D99-4B467E158A81}"/>
              </a:ext>
            </a:extLst>
          </p:cNvPr>
          <p:cNvSpPr/>
          <p:nvPr/>
        </p:nvSpPr>
        <p:spPr>
          <a:xfrm>
            <a:off x="8344871" y="5770130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맑은고딕"/>
              </a:rPr>
              <a:t>SW_df.head</a:t>
            </a:r>
            <a:r>
              <a:rPr lang="en-US" altLang="ko-KR" dirty="0">
                <a:solidFill>
                  <a:schemeClr val="tx1"/>
                </a:solidFill>
                <a:latin typeface="맑은고딕"/>
              </a:rPr>
              <a:t>()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76E0785-1D10-2D95-3802-445B9FE98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79" y="3193440"/>
            <a:ext cx="5272171" cy="239385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B3A8AF2-95C0-55CF-1E3F-0546B8F8B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105" y="3429000"/>
            <a:ext cx="5235795" cy="18888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A79E40-5C92-F8BB-B5DF-5B3AEACC59F5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7749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24430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E5F09-59D0-8C6F-E629-1D3D7001F023}"/>
              </a:ext>
            </a:extLst>
          </p:cNvPr>
          <p:cNvSpPr txBox="1"/>
          <p:nvPr/>
        </p:nvSpPr>
        <p:spPr>
          <a:xfrm>
            <a:off x="449179" y="984809"/>
            <a:ext cx="11809312" cy="82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데이터파일 읽기 및 정제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Columns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 영어로 변경 및 데이터 병합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356DDE1-C427-9FD9-81D5-F25A7B0BF7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306F17-7948-92F8-FB82-40BC7D172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21" y="4709176"/>
            <a:ext cx="10127958" cy="18505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907F51C-9C04-A4C1-CBD4-EFE632B4C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2791" y="2291284"/>
            <a:ext cx="1900197" cy="17377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4BEFE0-3564-A40D-C5A0-285EE4591A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9897" y="2148824"/>
            <a:ext cx="5235795" cy="188886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482E7A77-4FD8-CAB4-499C-463533783324}"/>
              </a:ext>
            </a:extLst>
          </p:cNvPr>
          <p:cNvSpPr/>
          <p:nvPr/>
        </p:nvSpPr>
        <p:spPr>
          <a:xfrm rot="5400000">
            <a:off x="2289982" y="4232603"/>
            <a:ext cx="565813" cy="15875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545ECA2-5381-811E-7C60-63137F4BFCB3}"/>
              </a:ext>
            </a:extLst>
          </p:cNvPr>
          <p:cNvSpPr/>
          <p:nvPr/>
        </p:nvSpPr>
        <p:spPr>
          <a:xfrm rot="5400000">
            <a:off x="7613808" y="4223463"/>
            <a:ext cx="565813" cy="158750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FAF1D3-B554-F1B0-1217-FDF248FB7831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9665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24430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E5F09-59D0-8C6F-E629-1D3D7001F023}"/>
              </a:ext>
            </a:extLst>
          </p:cNvPr>
          <p:cNvSpPr txBox="1"/>
          <p:nvPr/>
        </p:nvSpPr>
        <p:spPr>
          <a:xfrm>
            <a:off x="449179" y="984809"/>
            <a:ext cx="11809312" cy="82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관계도 분석을 위한 히트 맵 생성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KWP_Sw_df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데이터간 관계도 확인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356DDE1-C427-9FD9-81D5-F25A7B0BF7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101CA48-D341-0A91-000F-AE6C250AB0C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936" y="2012748"/>
            <a:ext cx="3736450" cy="408530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14B2BD-95A7-60E4-560C-27BD8474D958}"/>
              </a:ext>
            </a:extLst>
          </p:cNvPr>
          <p:cNvSpPr/>
          <p:nvPr/>
        </p:nvSpPr>
        <p:spPr>
          <a:xfrm>
            <a:off x="6827520" y="1781890"/>
            <a:ext cx="3992880" cy="452888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B026C5-2AEE-7AB2-1DC3-CCC57A750DC5}"/>
              </a:ext>
            </a:extLst>
          </p:cNvPr>
          <p:cNvSpPr/>
          <p:nvPr/>
        </p:nvSpPr>
        <p:spPr>
          <a:xfrm>
            <a:off x="8042492" y="6033570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히트 맵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83F9A50-085A-5416-DBCF-A7E6B30F9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260" y="3708781"/>
            <a:ext cx="5533200" cy="73287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F64E956-3F5E-2629-47B6-649B5E804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32" y="2596047"/>
            <a:ext cx="5533200" cy="10110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B0479C6-17E3-4154-DF7E-BF481C91D8D3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2230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24430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E5F09-59D0-8C6F-E629-1D3D7001F023}"/>
              </a:ext>
            </a:extLst>
          </p:cNvPr>
          <p:cNvSpPr txBox="1"/>
          <p:nvPr/>
        </p:nvSpPr>
        <p:spPr>
          <a:xfrm>
            <a:off x="449179" y="984809"/>
            <a:ext cx="11809312" cy="82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관계도 분석을 위한 히트 맵 생성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발전량과 관계도가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0.7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-0.7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이하인 데이터만 추출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356DDE1-C427-9FD9-81D5-F25A7B0BF7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14B2BD-95A7-60E4-560C-27BD8474D958}"/>
              </a:ext>
            </a:extLst>
          </p:cNvPr>
          <p:cNvSpPr/>
          <p:nvPr/>
        </p:nvSpPr>
        <p:spPr>
          <a:xfrm>
            <a:off x="6827520" y="1781890"/>
            <a:ext cx="3992880" cy="452888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B026C5-2AEE-7AB2-1DC3-CCC57A750DC5}"/>
              </a:ext>
            </a:extLst>
          </p:cNvPr>
          <p:cNvSpPr/>
          <p:nvPr/>
        </p:nvSpPr>
        <p:spPr>
          <a:xfrm>
            <a:off x="8042492" y="6033570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히트 맵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156F1E1-89C8-C841-678B-5B7B5B1924F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280" y="1890015"/>
            <a:ext cx="3861928" cy="414355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EA12E87-22F8-8D06-38A3-4A27A625B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89" y="2056160"/>
            <a:ext cx="5531400" cy="20388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E239041-CFD2-5947-9E31-6A17D36F12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189" y="4750984"/>
            <a:ext cx="5533200" cy="93466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1BE6EDB-CCED-CCB8-6188-F3F921768A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589" y="4127363"/>
            <a:ext cx="5533200" cy="4308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840A43C-247B-D3EE-AD92-6B8C851C6F12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5981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정규화 및 주성분 분석</a:t>
            </a:r>
            <a:endParaRPr lang="en-US" altLang="ko-KR" sz="2400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G_Value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발전량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발전기 용량으로 나누어 정규화 진행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1~0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값을 변환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PCA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주성분분석 실시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BE8E5D9-6BAA-A9C8-8B4B-D40FDFAFDF31}"/>
              </a:ext>
            </a:extLst>
          </p:cNvPr>
          <p:cNvSpPr/>
          <p:nvPr/>
        </p:nvSpPr>
        <p:spPr>
          <a:xfrm>
            <a:off x="8100416" y="1854368"/>
            <a:ext cx="1505591" cy="293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03961F7-B559-A398-B77C-F0D155753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573" y="4558796"/>
            <a:ext cx="3995071" cy="170622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E0C2112-2711-7100-1C46-23C5596D5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15" y="2339844"/>
            <a:ext cx="4084989" cy="1505731"/>
          </a:xfrm>
          <a:prstGeom prst="rect">
            <a:avLst/>
          </a:prstGeom>
        </p:spPr>
      </p:pic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5AA8029C-EED6-3716-B803-B6C7B9C62240}"/>
              </a:ext>
            </a:extLst>
          </p:cNvPr>
          <p:cNvSpPr/>
          <p:nvPr/>
        </p:nvSpPr>
        <p:spPr>
          <a:xfrm rot="5400000">
            <a:off x="2759928" y="4080313"/>
            <a:ext cx="416362" cy="145054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FDB1B477-C73E-EB54-D0B3-C03AE25B00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211" y="3429000"/>
            <a:ext cx="4086000" cy="275254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6F1BD187-2944-5182-3A46-628160C48B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0211" y="2462530"/>
            <a:ext cx="4086000" cy="630179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59CE1D72-345A-DF1F-8AAF-B74EDAE51952}"/>
              </a:ext>
            </a:extLst>
          </p:cNvPr>
          <p:cNvSpPr/>
          <p:nvPr/>
        </p:nvSpPr>
        <p:spPr>
          <a:xfrm>
            <a:off x="6656013" y="2223930"/>
            <a:ext cx="4240198" cy="41933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26F057-582F-6CF2-1D1D-3D04A3B7F100}"/>
              </a:ext>
            </a:extLst>
          </p:cNvPr>
          <p:cNvSpPr/>
          <p:nvPr/>
        </p:nvSpPr>
        <p:spPr>
          <a:xfrm>
            <a:off x="7425731" y="6161501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스케일링 및 주성분 분석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7ED6A0F-6D45-52CF-06FA-C8E2C2B80B36}"/>
              </a:ext>
            </a:extLst>
          </p:cNvPr>
          <p:cNvSpPr/>
          <p:nvPr/>
        </p:nvSpPr>
        <p:spPr>
          <a:xfrm>
            <a:off x="848009" y="2223930"/>
            <a:ext cx="4240198" cy="41933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FD2251-A968-B5CB-8C1F-1C41F3271744}"/>
              </a:ext>
            </a:extLst>
          </p:cNvPr>
          <p:cNvSpPr/>
          <p:nvPr/>
        </p:nvSpPr>
        <p:spPr>
          <a:xfrm>
            <a:off x="1540628" y="6161501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맑은고딕"/>
              </a:rPr>
              <a:t>G_Value</a:t>
            </a:r>
            <a:r>
              <a:rPr lang="en-US" altLang="ko-KR" dirty="0">
                <a:solidFill>
                  <a:schemeClr val="tx1"/>
                </a:solidFill>
                <a:latin typeface="맑은고딕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발전량</a:t>
            </a:r>
            <a:r>
              <a:rPr lang="en-US" altLang="ko-KR" dirty="0">
                <a:solidFill>
                  <a:schemeClr val="tx1"/>
                </a:solidFill>
                <a:latin typeface="맑은고딕"/>
              </a:rPr>
              <a:t>)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정규화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A4D4DE-C333-E9F8-492B-88042244CAE3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82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데이터분리</a:t>
            </a:r>
            <a:endParaRPr lang="en-US" altLang="ko-KR" sz="2400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머신러닝을 위해 학습데이터 검증데이터 분리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학습 및 테스트 데이터 </a:t>
            </a: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7:3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으로 설정</a:t>
            </a:r>
            <a:endParaRPr lang="en-US" altLang="ko-KR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BE8E5D9-6BAA-A9C8-8B4B-D40FDFAFDF31}"/>
              </a:ext>
            </a:extLst>
          </p:cNvPr>
          <p:cNvSpPr/>
          <p:nvPr/>
        </p:nvSpPr>
        <p:spPr>
          <a:xfrm>
            <a:off x="8100416" y="1854368"/>
            <a:ext cx="1505591" cy="293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8F23E1E-B8A2-7904-B442-24E335246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437" y="2358058"/>
            <a:ext cx="9637126" cy="15450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24636E-6AE0-68F1-F9F1-BA830E4F3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719" y="4606760"/>
            <a:ext cx="5410607" cy="162631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C8E9963-AAAF-9845-D752-F298FF3C6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5115" y="4606760"/>
            <a:ext cx="4760166" cy="16272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2C4E633-511C-3533-B1A3-50093E213E8D}"/>
              </a:ext>
            </a:extLst>
          </p:cNvPr>
          <p:cNvSpPr/>
          <p:nvPr/>
        </p:nvSpPr>
        <p:spPr>
          <a:xfrm>
            <a:off x="1036719" y="4470400"/>
            <a:ext cx="10567739" cy="18999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05F5C0-1C9B-3578-3C2F-71F8B498A722}"/>
              </a:ext>
            </a:extLst>
          </p:cNvPr>
          <p:cNvSpPr/>
          <p:nvPr/>
        </p:nvSpPr>
        <p:spPr>
          <a:xfrm>
            <a:off x="4668520" y="6182722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분리된 데이터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06D49E-9BF0-E7DD-6499-C46F6CC51D65}"/>
              </a:ext>
            </a:extLst>
          </p:cNvPr>
          <p:cNvSpPr/>
          <p:nvPr/>
        </p:nvSpPr>
        <p:spPr>
          <a:xfrm>
            <a:off x="1036718" y="2271293"/>
            <a:ext cx="10567739" cy="18999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993092-C086-69C5-35EF-6FB680926085}"/>
              </a:ext>
            </a:extLst>
          </p:cNvPr>
          <p:cNvSpPr/>
          <p:nvPr/>
        </p:nvSpPr>
        <p:spPr>
          <a:xfrm>
            <a:off x="4668520" y="3877431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train_test_split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사용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</p:spTree>
    <p:extLst>
      <p:ext uri="{BB962C8B-B14F-4D97-AF65-F5344CB8AC3E}">
        <p14:creationId xmlns:p14="http://schemas.microsoft.com/office/powerpoint/2010/main" val="1806147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10898BBC-D3E8-438F-A400-0DEB0B24CA40}"/>
              </a:ext>
            </a:extLst>
          </p:cNvPr>
          <p:cNvSpPr/>
          <p:nvPr/>
        </p:nvSpPr>
        <p:spPr>
          <a:xfrm>
            <a:off x="492171" y="471453"/>
            <a:ext cx="5732553" cy="57894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D25F0B-FE07-409B-A057-105429FD0961}"/>
              </a:ext>
            </a:extLst>
          </p:cNvPr>
          <p:cNvSpPr txBox="1"/>
          <p:nvPr/>
        </p:nvSpPr>
        <p:spPr>
          <a:xfrm>
            <a:off x="556706" y="521619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00988D-C11E-4F61-89C1-5A8A1CF95D9D}"/>
              </a:ext>
            </a:extLst>
          </p:cNvPr>
          <p:cNvSpPr txBox="1"/>
          <p:nvPr/>
        </p:nvSpPr>
        <p:spPr>
          <a:xfrm>
            <a:off x="1187566" y="695134"/>
            <a:ext cx="1907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 table of contents</a:t>
            </a:r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614D57-0AE3-42C6-B919-19B19BA816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724" y="0"/>
            <a:ext cx="5967275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5A92CB94-537E-4A07-AD6C-B6EEAE43B730}"/>
              </a:ext>
            </a:extLst>
          </p:cNvPr>
          <p:cNvGrpSpPr/>
          <p:nvPr/>
        </p:nvGrpSpPr>
        <p:grpSpPr>
          <a:xfrm>
            <a:off x="873792" y="1496984"/>
            <a:ext cx="3028053" cy="1185567"/>
            <a:chOff x="705047" y="1541565"/>
            <a:chExt cx="3028053" cy="118556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32248A-9ACE-4DD3-8353-DEEF9B170FCF}"/>
                </a:ext>
              </a:extLst>
            </p:cNvPr>
            <p:cNvSpPr txBox="1"/>
            <p:nvPr/>
          </p:nvSpPr>
          <p:spPr>
            <a:xfrm>
              <a:off x="768834" y="1943776"/>
              <a:ext cx="1672574" cy="7833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82563" indent="-182563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주제선정 배경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82563" indent="-182563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계획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63B71A1-B491-47AA-8279-6DCA27D2C40D}"/>
                </a:ext>
              </a:extLst>
            </p:cNvPr>
            <p:cNvSpPr txBox="1"/>
            <p:nvPr/>
          </p:nvSpPr>
          <p:spPr>
            <a:xfrm>
              <a:off x="705047" y="1541565"/>
              <a:ext cx="302805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개요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5F59AB6-DFA2-4DDB-855C-A19A1EC3A821}"/>
              </a:ext>
            </a:extLst>
          </p:cNvPr>
          <p:cNvSpPr txBox="1"/>
          <p:nvPr/>
        </p:nvSpPr>
        <p:spPr>
          <a:xfrm>
            <a:off x="873789" y="2741258"/>
            <a:ext cx="410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 분담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FE6F07-E6DD-E72D-ED91-C284FBB0F488}"/>
              </a:ext>
            </a:extLst>
          </p:cNvPr>
          <p:cNvSpPr txBox="1"/>
          <p:nvPr/>
        </p:nvSpPr>
        <p:spPr>
          <a:xfrm>
            <a:off x="873789" y="3259613"/>
            <a:ext cx="410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 선정 및 평가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C6AC59-5B3C-DAF6-2250-8C87830D8E02}"/>
              </a:ext>
            </a:extLst>
          </p:cNvPr>
          <p:cNvSpPr txBox="1"/>
          <p:nvPr/>
        </p:nvSpPr>
        <p:spPr>
          <a:xfrm>
            <a:off x="873787" y="4817151"/>
            <a:ext cx="410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웹 서비스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8EB9F-85B3-75E9-46FD-D05104C56F4E}"/>
              </a:ext>
            </a:extLst>
          </p:cNvPr>
          <p:cNvSpPr txBox="1"/>
          <p:nvPr/>
        </p:nvSpPr>
        <p:spPr>
          <a:xfrm>
            <a:off x="952543" y="3655078"/>
            <a:ext cx="4110741" cy="1152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수집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태양광 발전량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발전소 기상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학습데이터  및 평가데이터 구성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및 예측 평가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2153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다항회기</a:t>
            </a: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400" dirty="0">
                <a:latin typeface="맑은고딕"/>
                <a:ea typeface="맑은 고딕" panose="020B0503020000020004" pitchFamily="50" charset="-127"/>
              </a:rPr>
              <a:t>PolynomialRegession)</a:t>
            </a: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PolynomialFeatures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LinearRegressior)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Scikit-Learn(Pipeline)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전처리진행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BE8E5D9-6BAA-A9C8-8B4B-D40FDFAFDF31}"/>
              </a:ext>
            </a:extLst>
          </p:cNvPr>
          <p:cNvSpPr/>
          <p:nvPr/>
        </p:nvSpPr>
        <p:spPr>
          <a:xfrm>
            <a:off x="8100416" y="1854368"/>
            <a:ext cx="1505591" cy="293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4A8E83A-A037-2E06-23FD-6C63651614EA}"/>
              </a:ext>
            </a:extLst>
          </p:cNvPr>
          <p:cNvSpPr/>
          <p:nvPr/>
        </p:nvSpPr>
        <p:spPr>
          <a:xfrm>
            <a:off x="5842000" y="2611120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0293EB9-EA99-1CBF-525F-E64BD889AA50}"/>
              </a:ext>
            </a:extLst>
          </p:cNvPr>
          <p:cNvSpPr/>
          <p:nvPr/>
        </p:nvSpPr>
        <p:spPr>
          <a:xfrm>
            <a:off x="7019945" y="6056120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학습결과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D7589C-C46D-4EE4-021C-DE6CA04A4FF0}"/>
              </a:ext>
            </a:extLst>
          </p:cNvPr>
          <p:cNvSpPr/>
          <p:nvPr/>
        </p:nvSpPr>
        <p:spPr>
          <a:xfrm>
            <a:off x="479364" y="262919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E50239B-B1F4-695A-489D-027C12D8139E}"/>
              </a:ext>
            </a:extLst>
          </p:cNvPr>
          <p:cNvSpPr/>
          <p:nvPr/>
        </p:nvSpPr>
        <p:spPr>
          <a:xfrm>
            <a:off x="1657309" y="6074198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다항회기 모델 학습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B7E78D51-DE0B-56A5-377A-1B8297B55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13" y="3313310"/>
            <a:ext cx="4716168" cy="228406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E1F6312-D746-228A-1590-F9F1CE9CB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858" y="3052505"/>
            <a:ext cx="4864659" cy="28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31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Ridge(L2</a:t>
            </a:r>
            <a:r>
              <a:rPr lang="en-US" altLang="ko-KR" sz="2400" dirty="0">
                <a:latin typeface="맑은고딕"/>
                <a:ea typeface="맑은 고딕" panose="020B0503020000020004" pitchFamily="50" charset="-127"/>
              </a:rPr>
              <a:t>)</a:t>
            </a: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Scikit-Learn(Ridge)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Scikit-Learn(GridSearsh)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최적의 파라미터 값 도출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24E79B-E300-1CB2-1EE2-BF443AD02641}"/>
              </a:ext>
            </a:extLst>
          </p:cNvPr>
          <p:cNvSpPr/>
          <p:nvPr/>
        </p:nvSpPr>
        <p:spPr>
          <a:xfrm>
            <a:off x="5842000" y="2611120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5B03EEA-9765-40FC-88DE-22AF956942B7}"/>
              </a:ext>
            </a:extLst>
          </p:cNvPr>
          <p:cNvSpPr/>
          <p:nvPr/>
        </p:nvSpPr>
        <p:spPr>
          <a:xfrm>
            <a:off x="7019945" y="6056120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학습결과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0CD94E-29C5-F77E-721C-E7FF42C7A723}"/>
              </a:ext>
            </a:extLst>
          </p:cNvPr>
          <p:cNvSpPr/>
          <p:nvPr/>
        </p:nvSpPr>
        <p:spPr>
          <a:xfrm>
            <a:off x="479364" y="262919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D1B6CBD-B506-5185-FC6F-3467FCAB1B97}"/>
              </a:ext>
            </a:extLst>
          </p:cNvPr>
          <p:cNvSpPr/>
          <p:nvPr/>
        </p:nvSpPr>
        <p:spPr>
          <a:xfrm>
            <a:off x="1657309" y="6074198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Ridge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 모델 학습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0F39D16-69C6-3A3F-C0DD-E5B0A2D38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46" y="3597272"/>
            <a:ext cx="4825833" cy="173037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73E68DF-2828-57CF-0BFF-FFF76BEC1D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679" y="3334996"/>
            <a:ext cx="4945492" cy="228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02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Lasso(L1</a:t>
            </a:r>
            <a:r>
              <a:rPr lang="en-US" altLang="ko-KR" sz="2400" dirty="0">
                <a:latin typeface="맑은고딕"/>
                <a:ea typeface="맑은 고딕" panose="020B0503020000020004" pitchFamily="50" charset="-127"/>
              </a:rPr>
              <a:t>)</a:t>
            </a: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Scikit-Learn(Lasso)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Scikit-Learn(GridSearsh)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최적의 파라미터 값 도출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24E79B-E300-1CB2-1EE2-BF443AD02641}"/>
              </a:ext>
            </a:extLst>
          </p:cNvPr>
          <p:cNvSpPr/>
          <p:nvPr/>
        </p:nvSpPr>
        <p:spPr>
          <a:xfrm>
            <a:off x="5842000" y="2611120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5B03EEA-9765-40FC-88DE-22AF956942B7}"/>
              </a:ext>
            </a:extLst>
          </p:cNvPr>
          <p:cNvSpPr/>
          <p:nvPr/>
        </p:nvSpPr>
        <p:spPr>
          <a:xfrm>
            <a:off x="7019945" y="6056120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학습결과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0CD94E-29C5-F77E-721C-E7FF42C7A723}"/>
              </a:ext>
            </a:extLst>
          </p:cNvPr>
          <p:cNvSpPr/>
          <p:nvPr/>
        </p:nvSpPr>
        <p:spPr>
          <a:xfrm>
            <a:off x="479364" y="262919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D1B6CBD-B506-5185-FC6F-3467FCAB1B97}"/>
              </a:ext>
            </a:extLst>
          </p:cNvPr>
          <p:cNvSpPr/>
          <p:nvPr/>
        </p:nvSpPr>
        <p:spPr>
          <a:xfrm>
            <a:off x="1657309" y="6074198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Lasso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 모델 학습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F60C7B6-D783-6E86-63FB-A7A81AFCC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66" y="3687759"/>
            <a:ext cx="4829665" cy="155099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125FBB7-487F-CF42-6361-A659C4BA7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945" y="3362160"/>
            <a:ext cx="5000960" cy="219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571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ElasticNet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ElasticNeat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Scikit-Learn(GridSearsh)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최적의 파라미터 값 도출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24E79B-E300-1CB2-1EE2-BF443AD02641}"/>
              </a:ext>
            </a:extLst>
          </p:cNvPr>
          <p:cNvSpPr/>
          <p:nvPr/>
        </p:nvSpPr>
        <p:spPr>
          <a:xfrm>
            <a:off x="5842000" y="2611120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5B03EEA-9765-40FC-88DE-22AF956942B7}"/>
              </a:ext>
            </a:extLst>
          </p:cNvPr>
          <p:cNvSpPr/>
          <p:nvPr/>
        </p:nvSpPr>
        <p:spPr>
          <a:xfrm>
            <a:off x="7019945" y="6056120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학습결과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0CD94E-29C5-F77E-721C-E7FF42C7A723}"/>
              </a:ext>
            </a:extLst>
          </p:cNvPr>
          <p:cNvSpPr/>
          <p:nvPr/>
        </p:nvSpPr>
        <p:spPr>
          <a:xfrm>
            <a:off x="479364" y="262919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D1B6CBD-B506-5185-FC6F-3467FCAB1B97}"/>
              </a:ext>
            </a:extLst>
          </p:cNvPr>
          <p:cNvSpPr/>
          <p:nvPr/>
        </p:nvSpPr>
        <p:spPr>
          <a:xfrm>
            <a:off x="1657309" y="6074198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ElasticNet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 모델 학습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9F97D55-4AE5-DF23-2855-C19DAD918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68" y="3588203"/>
            <a:ext cx="4870441" cy="178276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5BB4F9F-F884-2BF2-D6B7-07AEA4DC1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0279" y="3429000"/>
            <a:ext cx="4876688" cy="207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65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RandomForest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RandomForestRegressor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Scikit-Learn(GridSearsh)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최적의 파라미터 값 도출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24E79B-E300-1CB2-1EE2-BF443AD02641}"/>
              </a:ext>
            </a:extLst>
          </p:cNvPr>
          <p:cNvSpPr/>
          <p:nvPr/>
        </p:nvSpPr>
        <p:spPr>
          <a:xfrm>
            <a:off x="5842000" y="2611120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5B03EEA-9765-40FC-88DE-22AF956942B7}"/>
              </a:ext>
            </a:extLst>
          </p:cNvPr>
          <p:cNvSpPr/>
          <p:nvPr/>
        </p:nvSpPr>
        <p:spPr>
          <a:xfrm>
            <a:off x="7019945" y="6056120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학습결과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0CD94E-29C5-F77E-721C-E7FF42C7A723}"/>
              </a:ext>
            </a:extLst>
          </p:cNvPr>
          <p:cNvSpPr/>
          <p:nvPr/>
        </p:nvSpPr>
        <p:spPr>
          <a:xfrm>
            <a:off x="479364" y="262919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D1B6CBD-B506-5185-FC6F-3467FCAB1B97}"/>
              </a:ext>
            </a:extLst>
          </p:cNvPr>
          <p:cNvSpPr/>
          <p:nvPr/>
        </p:nvSpPr>
        <p:spPr>
          <a:xfrm>
            <a:off x="1657309" y="6074198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ElasticNet</a:t>
            </a:r>
            <a:r>
              <a:rPr lang="ko-KR" altLang="en-US" dirty="0">
                <a:solidFill>
                  <a:schemeClr val="tx1"/>
                </a:solidFill>
                <a:latin typeface="맑은고딕"/>
              </a:rPr>
              <a:t> 모델 학습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7977E86-E4FF-0638-C725-4BE40B8B3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10" y="3681251"/>
            <a:ext cx="4944558" cy="156051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24B3D7C-FF52-2450-3F9B-4894B4389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084" y="3446915"/>
            <a:ext cx="4960681" cy="206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83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회귀 분석 결과값 비교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고딕"/>
                <a:ea typeface="맑은 고딕" panose="020B0503020000020004" pitchFamily="50" charset="-127"/>
              </a:rPr>
              <a:t>PolynomialRegession, Lidge(L2), Lasso(L1), Elastic-net, RandomForest </a:t>
            </a:r>
            <a:r>
              <a:rPr lang="ko-KR" altLang="en-US" dirty="0">
                <a:latin typeface="맑은고딕"/>
                <a:ea typeface="맑은 고딕" panose="020B0503020000020004" pitchFamily="50" charset="-127"/>
              </a:rPr>
              <a:t>결과값 비교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AD38FEC-5CFF-E269-EA86-6BE78FFB2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31" y="2201796"/>
            <a:ext cx="5001778" cy="3822200"/>
          </a:xfrm>
          <a:prstGeom prst="rect">
            <a:avLst/>
          </a:prstGeom>
        </p:spPr>
      </p:pic>
      <p:graphicFrame>
        <p:nvGraphicFramePr>
          <p:cNvPr id="14" name="표 15">
            <a:extLst>
              <a:ext uri="{FF2B5EF4-FFF2-40B4-BE49-F238E27FC236}">
                <a16:creationId xmlns:a16="http://schemas.microsoft.com/office/drawing/2014/main" id="{2924FAC7-7D41-B82B-79FB-2E74FA7A7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592558"/>
              </p:ext>
            </p:extLst>
          </p:nvPr>
        </p:nvGraphicFramePr>
        <p:xfrm>
          <a:off x="6207760" y="2201796"/>
          <a:ext cx="5801360" cy="2339724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2900680">
                  <a:extLst>
                    <a:ext uri="{9D8B030D-6E8A-4147-A177-3AD203B41FA5}">
                      <a16:colId xmlns:a16="http://schemas.microsoft.com/office/drawing/2014/main" val="1960150928"/>
                    </a:ext>
                  </a:extLst>
                </a:gridCol>
                <a:gridCol w="2900680">
                  <a:extLst>
                    <a:ext uri="{9D8B030D-6E8A-4147-A177-3AD203B41FA5}">
                      <a16:colId xmlns:a16="http://schemas.microsoft.com/office/drawing/2014/main" val="943737705"/>
                    </a:ext>
                  </a:extLst>
                </a:gridCol>
              </a:tblGrid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분 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정확도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5125812"/>
                  </a:ext>
                </a:extLst>
              </a:tr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PolynomialRegession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73.3%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3642299"/>
                  </a:ext>
                </a:extLst>
              </a:tr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Lidge(L2) 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81.4%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254890"/>
                  </a:ext>
                </a:extLst>
              </a:tr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Lasso(L1)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81.5%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97085"/>
                  </a:ext>
                </a:extLst>
              </a:tr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Elastic-net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81.5%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3545503"/>
                  </a:ext>
                </a:extLst>
              </a:tr>
              <a:tr h="38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RandomForest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80.6%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915248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F1D991FE-CB4E-BBD5-300B-9CA4BFD51584}"/>
              </a:ext>
            </a:extLst>
          </p:cNvPr>
          <p:cNvSpPr txBox="1"/>
          <p:nvPr/>
        </p:nvSpPr>
        <p:spPr>
          <a:xfrm>
            <a:off x="6207760" y="4923342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최적모델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rgbClr val="FF0000"/>
                </a:solidFill>
              </a:rPr>
              <a:t>Lasso(81.5%),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Elastic-net(81.5%) </a:t>
            </a:r>
            <a:r>
              <a:rPr lang="ko-KR" altLang="en-US" dirty="0">
                <a:solidFill>
                  <a:srgbClr val="FF0000"/>
                </a:solidFill>
              </a:rPr>
              <a:t>로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선정</a:t>
            </a:r>
          </a:p>
        </p:txBody>
      </p:sp>
    </p:spTree>
    <p:extLst>
      <p:ext uri="{BB962C8B-B14F-4D97-AF65-F5344CB8AC3E}">
        <p14:creationId xmlns:p14="http://schemas.microsoft.com/office/powerpoint/2010/main" val="3444846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K-means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Scikit-Learn(K-means)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실루엣 분석을 통해 성능평가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A90D78D-1BB5-6CDA-82ED-1C9DD2C87D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93" t="3946" r="1236" b="-348"/>
          <a:stretch/>
        </p:blipFill>
        <p:spPr>
          <a:xfrm>
            <a:off x="449178" y="2303177"/>
            <a:ext cx="5291222" cy="398976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6854CA6-840F-1994-6CC8-03EC175FE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9519" y="2303177"/>
            <a:ext cx="4865561" cy="2197703"/>
          </a:xfrm>
          <a:prstGeom prst="rect">
            <a:avLst/>
          </a:prstGeom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B23099E-1142-8391-8547-A2113FCDA03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736427" y="4123866"/>
            <a:ext cx="3881208" cy="456937"/>
          </a:xfrm>
          <a:prstGeom prst="bentConnector3">
            <a:avLst>
              <a:gd name="adj1" fmla="val 281"/>
            </a:avLst>
          </a:prstGeom>
          <a:ln w="19050">
            <a:solidFill>
              <a:srgbClr val="F60A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F140D42-2131-A82A-AC62-3213FF33BCD9}"/>
              </a:ext>
            </a:extLst>
          </p:cNvPr>
          <p:cNvCxnSpPr/>
          <p:nvPr/>
        </p:nvCxnSpPr>
        <p:spPr>
          <a:xfrm>
            <a:off x="5899785" y="2421255"/>
            <a:ext cx="41401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212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K-means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Scikit-Learn(K-means)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모듈을 사용하여 학습진행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실루엣 분석을 통해 성능평가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990F209-2A57-322D-2001-BB4111BEB2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083" y="2568049"/>
            <a:ext cx="4416829" cy="34559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829F14-9C8B-796F-DF87-7F406D4130A0}"/>
              </a:ext>
            </a:extLst>
          </p:cNvPr>
          <p:cNvSpPr txBox="1"/>
          <p:nvPr/>
        </p:nvSpPr>
        <p:spPr>
          <a:xfrm>
            <a:off x="6431280" y="2737104"/>
            <a:ext cx="421233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2060"/>
                </a:solidFill>
              </a:rPr>
              <a:t>선형그래프를 통한 시각화</a:t>
            </a:r>
            <a:endParaRPr lang="en-US" altLang="ko-KR" sz="2000" b="1" dirty="0">
              <a:solidFill>
                <a:srgbClr val="002060"/>
              </a:solidFill>
            </a:endParaRPr>
          </a:p>
          <a:p>
            <a:endParaRPr lang="en-US" altLang="ko-KR" sz="2000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Cluster Num </a:t>
            </a:r>
            <a:r>
              <a:rPr lang="ko-KR" altLang="en-US" dirty="0"/>
              <a:t>이 </a:t>
            </a:r>
            <a:r>
              <a:rPr lang="ko-KR" altLang="en-US" dirty="0">
                <a:solidFill>
                  <a:srgbClr val="0070C0"/>
                </a:solidFill>
              </a:rPr>
              <a:t>늘어남</a:t>
            </a:r>
            <a:r>
              <a:rPr lang="ko-KR" altLang="en-US" dirty="0"/>
              <a:t>에 따라 계수 값이 </a:t>
            </a:r>
            <a:r>
              <a:rPr lang="ko-KR" altLang="en-US" dirty="0">
                <a:solidFill>
                  <a:srgbClr val="FF0000"/>
                </a:solidFill>
              </a:rPr>
              <a:t>줄어든다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Cluster Num </a:t>
            </a:r>
            <a:r>
              <a:rPr lang="ko-KR" altLang="en-US" dirty="0"/>
              <a:t>이 </a:t>
            </a:r>
            <a:r>
              <a:rPr lang="en-US" altLang="ko-KR" dirty="0"/>
              <a:t>7</a:t>
            </a:r>
            <a:r>
              <a:rPr lang="ko-KR" altLang="en-US" dirty="0"/>
              <a:t>을 넘어갈 경우 계수 값이 </a:t>
            </a:r>
            <a:r>
              <a:rPr lang="ko-KR" altLang="en-US" dirty="0">
                <a:solidFill>
                  <a:srgbClr val="FF0000"/>
                </a:solidFill>
              </a:rPr>
              <a:t>평탄화</a:t>
            </a:r>
            <a:r>
              <a:rPr lang="ko-KR" altLang="en-US" dirty="0"/>
              <a:t> 된다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7743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K-means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분산도 시각화를 통해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Cluster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선정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학습데이터 및 검증데이터 구성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A39376A-CBCF-92F8-127C-9064156CBB37}"/>
              </a:ext>
            </a:extLst>
          </p:cNvPr>
          <p:cNvGrpSpPr/>
          <p:nvPr/>
        </p:nvGrpSpPr>
        <p:grpSpPr>
          <a:xfrm>
            <a:off x="750288" y="2316604"/>
            <a:ext cx="4712208" cy="4190514"/>
            <a:chOff x="0" y="1819974"/>
            <a:chExt cx="6096000" cy="543683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583154-9341-3797-83BD-B2253A07B6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-535"/>
            <a:stretch/>
          </p:blipFill>
          <p:spPr>
            <a:xfrm>
              <a:off x="0" y="1819974"/>
              <a:ext cx="6096000" cy="264985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DF91FD3-BA8B-7B2C-B0FB-E93A47719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-5737"/>
            <a:stretch/>
          </p:blipFill>
          <p:spPr>
            <a:xfrm>
              <a:off x="0" y="4469832"/>
              <a:ext cx="6096000" cy="2786973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68709F5-29C7-46CA-68DB-33C492292C79}"/>
              </a:ext>
            </a:extLst>
          </p:cNvPr>
          <p:cNvSpPr txBox="1"/>
          <p:nvPr/>
        </p:nvSpPr>
        <p:spPr>
          <a:xfrm>
            <a:off x="6213627" y="2316604"/>
            <a:ext cx="42123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2060"/>
                </a:solidFill>
              </a:rPr>
              <a:t>분산도 시각화</a:t>
            </a:r>
            <a:endParaRPr lang="en-US" altLang="ko-KR" sz="2000" b="1" dirty="0">
              <a:solidFill>
                <a:srgbClr val="002060"/>
              </a:solidFill>
            </a:endParaRPr>
          </a:p>
          <a:p>
            <a:endParaRPr lang="en-US" altLang="ko-KR" sz="2000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Number of Cluster </a:t>
            </a:r>
            <a:r>
              <a:rPr lang="ko-KR" altLang="en-US" dirty="0"/>
              <a:t>값이 </a:t>
            </a:r>
            <a:r>
              <a:rPr lang="en-US" altLang="ko-KR" dirty="0"/>
              <a:t>6</a:t>
            </a:r>
            <a:r>
              <a:rPr lang="ko-KR" altLang="en-US" dirty="0"/>
              <a:t>이하 일 경우 범위 값이 넓게 잡혀 좋지 못함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Number of Cluster </a:t>
            </a:r>
            <a:r>
              <a:rPr lang="ko-KR" altLang="en-US" dirty="0"/>
              <a:t>값이 </a:t>
            </a:r>
            <a:r>
              <a:rPr lang="en-US" altLang="ko-KR" dirty="0"/>
              <a:t>8</a:t>
            </a:r>
            <a:r>
              <a:rPr lang="ko-KR" altLang="en-US" dirty="0"/>
              <a:t>이상일 경우 얇아지는 값이 늘어남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673A4-203C-ACAB-BEBD-DD845A145230}"/>
              </a:ext>
            </a:extLst>
          </p:cNvPr>
          <p:cNvSpPr txBox="1"/>
          <p:nvPr/>
        </p:nvSpPr>
        <p:spPr>
          <a:xfrm>
            <a:off x="6180381" y="4547616"/>
            <a:ext cx="604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때문에 본 프로젝트 에서의 최적의 </a:t>
            </a:r>
            <a:r>
              <a:rPr lang="en-US" altLang="ko-KR" dirty="0">
                <a:solidFill>
                  <a:srgbClr val="FF0000"/>
                </a:solidFill>
              </a:rPr>
              <a:t>Cluster</a:t>
            </a:r>
            <a:r>
              <a:rPr lang="ko-KR" altLang="en-US" dirty="0">
                <a:solidFill>
                  <a:srgbClr val="FF0000"/>
                </a:solidFill>
              </a:rPr>
              <a:t>값은 </a:t>
            </a:r>
            <a:r>
              <a:rPr lang="en-US" altLang="ko-KR" dirty="0">
                <a:solidFill>
                  <a:srgbClr val="FF0000"/>
                </a:solidFill>
              </a:rPr>
              <a:t>7</a:t>
            </a:r>
            <a:r>
              <a:rPr lang="ko-KR" altLang="en-US" dirty="0">
                <a:solidFill>
                  <a:srgbClr val="FF0000"/>
                </a:solidFill>
              </a:rPr>
              <a:t>로 선정</a:t>
            </a:r>
          </a:p>
        </p:txBody>
      </p:sp>
    </p:spTree>
    <p:extLst>
      <p:ext uri="{BB962C8B-B14F-4D97-AF65-F5344CB8AC3E}">
        <p14:creationId xmlns:p14="http://schemas.microsoft.com/office/powerpoint/2010/main" val="1490817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790279"/>
            <a:ext cx="7251940" cy="972641"/>
            <a:chOff x="365760" y="2456359"/>
            <a:chExt cx="7251940" cy="9726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244810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업무 분담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420947"/>
            <a:ext cx="95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C73AFC-4721-394C-B834-14E782BE5B62}"/>
              </a:ext>
            </a:extLst>
          </p:cNvPr>
          <p:cNvSpPr/>
          <p:nvPr/>
        </p:nvSpPr>
        <p:spPr>
          <a:xfrm>
            <a:off x="0" y="0"/>
            <a:ext cx="7717872" cy="6858000"/>
          </a:xfrm>
          <a:prstGeom prst="rect">
            <a:avLst/>
          </a:prstGeom>
          <a:solidFill>
            <a:srgbClr val="48849C"/>
          </a:solidFill>
          <a:ln>
            <a:solidFill>
              <a:srgbClr val="4884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A529024-8328-C3AE-045B-93DE1E7579F1}"/>
              </a:ext>
            </a:extLst>
          </p:cNvPr>
          <p:cNvGrpSpPr/>
          <p:nvPr/>
        </p:nvGrpSpPr>
        <p:grpSpPr>
          <a:xfrm>
            <a:off x="518160" y="2942679"/>
            <a:ext cx="7199712" cy="972641"/>
            <a:chOff x="365760" y="2456359"/>
            <a:chExt cx="7251940" cy="9726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9E6FEF-3596-3421-D7E4-197B60F34F18}"/>
                </a:ext>
              </a:extLst>
            </p:cNvPr>
            <p:cNvSpPr txBox="1"/>
            <p:nvPr/>
          </p:nvSpPr>
          <p:spPr>
            <a:xfrm>
              <a:off x="365760" y="2456359"/>
              <a:ext cx="368652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웹 서비스 구현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F35B419-0AEF-E3C9-79B3-763E72B7B348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B899256-8755-DCE7-6B50-152EDD02066D}"/>
              </a:ext>
            </a:extLst>
          </p:cNvPr>
          <p:cNvSpPr txBox="1"/>
          <p:nvPr/>
        </p:nvSpPr>
        <p:spPr>
          <a:xfrm>
            <a:off x="518160" y="2573347"/>
            <a:ext cx="887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93B62E-F879-CB3C-924F-4764111DF847}"/>
              </a:ext>
            </a:extLst>
          </p:cNvPr>
          <p:cNvSpPr txBox="1"/>
          <p:nvPr/>
        </p:nvSpPr>
        <p:spPr>
          <a:xfrm>
            <a:off x="479808" y="3966121"/>
            <a:ext cx="4082015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코드설명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 서비스 구동 영상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822" name="Picture 6" descr="태양광 발전">
            <a:extLst>
              <a:ext uri="{FF2B5EF4-FFF2-40B4-BE49-F238E27FC236}">
                <a16:creationId xmlns:a16="http://schemas.microsoft.com/office/drawing/2014/main" id="{0440446D-6502-86AA-2C3C-BDF2E0809B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7717872" y="-6261"/>
            <a:ext cx="4474128" cy="6857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696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439651" y="2853522"/>
            <a:ext cx="7251940" cy="972641"/>
            <a:chOff x="365760" y="2456359"/>
            <a:chExt cx="7251940" cy="9726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349967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개요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439651" y="2484190"/>
            <a:ext cx="95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1,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D03C2C-8E03-40CD-A793-CEE4894CE610}"/>
              </a:ext>
            </a:extLst>
          </p:cNvPr>
          <p:cNvSpPr txBox="1"/>
          <p:nvPr/>
        </p:nvSpPr>
        <p:spPr>
          <a:xfrm>
            <a:off x="439651" y="3940178"/>
            <a:ext cx="4082015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주제선정 배경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계획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Picture 2" descr="친환경 미래기술] 지속가능한 에너지 찾는 '태양전지' &lt; 일반 &lt; 녹색경제 &lt; 기사본문 - 그린포스트코리아">
            <a:extLst>
              <a:ext uri="{FF2B5EF4-FFF2-40B4-BE49-F238E27FC236}">
                <a16:creationId xmlns:a16="http://schemas.microsoft.com/office/drawing/2014/main" id="{7125E886-9F3B-58AA-04A4-7B5147CC3D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5"/>
          <a:stretch/>
        </p:blipFill>
        <p:spPr bwMode="auto">
          <a:xfrm>
            <a:off x="7692616" y="1"/>
            <a:ext cx="449938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760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1167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피클 파일 불러오기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Elastic, Lasso, K-means, RandomForest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피클 파일 로드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입력 받은 데이터 전처리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웹 서비스 구현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ACD6017-FEEB-87C4-79C2-371CC51C9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268" y="3321342"/>
            <a:ext cx="4887629" cy="19304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9D7847C-9A03-FCD8-2D1D-380571499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116" y="3794504"/>
            <a:ext cx="4991100" cy="9715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9E23757-061B-F351-1B03-CA373CC5BC3B}"/>
              </a:ext>
            </a:extLst>
          </p:cNvPr>
          <p:cNvSpPr/>
          <p:nvPr/>
        </p:nvSpPr>
        <p:spPr>
          <a:xfrm>
            <a:off x="708658" y="243615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66388F2-0A77-F9EE-9E7A-0A54D55E6A7E}"/>
              </a:ext>
            </a:extLst>
          </p:cNvPr>
          <p:cNvSpPr/>
          <p:nvPr/>
        </p:nvSpPr>
        <p:spPr>
          <a:xfrm>
            <a:off x="1886602" y="5882431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피클파일 불러오기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A38B005-1C68-CA87-5653-A063E785FF20}"/>
              </a:ext>
            </a:extLst>
          </p:cNvPr>
          <p:cNvSpPr/>
          <p:nvPr/>
        </p:nvSpPr>
        <p:spPr>
          <a:xfrm>
            <a:off x="6492242" y="2436157"/>
            <a:ext cx="5210851" cy="370077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37F99A5-9E42-E010-7BA3-C50C51BC5BAC}"/>
              </a:ext>
            </a:extLst>
          </p:cNvPr>
          <p:cNvSpPr/>
          <p:nvPr/>
        </p:nvSpPr>
        <p:spPr>
          <a:xfrm>
            <a:off x="7670186" y="5882431"/>
            <a:ext cx="2854960" cy="51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입력 받은 데이터 전처리</a:t>
            </a:r>
            <a:endParaRPr lang="en-US" altLang="ko-KR" dirty="0">
              <a:solidFill>
                <a:schemeClr val="tx1"/>
              </a:solidFill>
              <a:latin typeface="맑은고딕"/>
            </a:endParaRPr>
          </a:p>
        </p:txBody>
      </p:sp>
    </p:spTree>
    <p:extLst>
      <p:ext uri="{BB962C8B-B14F-4D97-AF65-F5344CB8AC3E}">
        <p14:creationId xmlns:p14="http://schemas.microsoft.com/office/powerpoint/2010/main" val="1393894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피클 파일 불러오기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예측 모델 적용 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HTML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반환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웹 서비스 구현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530721A-9343-D583-CA28-1764A670D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436" y="2121718"/>
            <a:ext cx="9631127" cy="274346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11971EF-1C04-178B-E08A-0C83B4840D8A}"/>
              </a:ext>
            </a:extLst>
          </p:cNvPr>
          <p:cNvSpPr txBox="1"/>
          <p:nvPr/>
        </p:nvSpPr>
        <p:spPr>
          <a:xfrm>
            <a:off x="1036320" y="5166925"/>
            <a:ext cx="917448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2060"/>
                </a:solidFill>
              </a:rPr>
              <a:t>플라스크를 적용한 </a:t>
            </a:r>
            <a:r>
              <a:rPr lang="en-US" altLang="ko-KR" sz="2000" b="1" dirty="0">
                <a:solidFill>
                  <a:srgbClr val="002060"/>
                </a:solidFill>
              </a:rPr>
              <a:t>HTML</a:t>
            </a:r>
            <a:r>
              <a:rPr lang="ko-KR" altLang="en-US" sz="2000" b="1" dirty="0">
                <a:solidFill>
                  <a:srgbClr val="002060"/>
                </a:solidFill>
              </a:rPr>
              <a:t>에 결과값 반환</a:t>
            </a:r>
            <a:endParaRPr lang="en-US" altLang="ko-KR" sz="2000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단위 값 변환을 위해</a:t>
            </a:r>
            <a:r>
              <a:rPr lang="en-US" altLang="ko-KR" dirty="0"/>
              <a:t>(Mw =&gt; W) </a:t>
            </a:r>
            <a:r>
              <a:rPr lang="ko-KR" altLang="en-US" dirty="0"/>
              <a:t>전처리 진행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4085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5C809DB-254F-0138-A222-A195A75C24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491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 서비스 구동영상</a:t>
            </a:r>
            <a:endParaRPr lang="en-US" altLang="ko-KR" sz="2400" dirty="0">
              <a:solidFill>
                <a:schemeClr val="bg1"/>
              </a:solidFill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맑은고딕"/>
                <a:ea typeface="맑은 고딕" panose="020B0503020000020004" pitchFamily="50" charset="-127"/>
              </a:rPr>
              <a:t>웹 서비스 구현</a:t>
            </a:r>
          </a:p>
        </p:txBody>
      </p:sp>
      <p:pic>
        <p:nvPicPr>
          <p:cNvPr id="6" name="웹서비스">
            <a:hlinkClick r:id="" action="ppaction://media"/>
            <a:extLst>
              <a:ext uri="{FF2B5EF4-FFF2-40B4-BE49-F238E27FC236}">
                <a16:creationId xmlns:a16="http://schemas.microsoft.com/office/drawing/2014/main" id="{44B23143-0755-3988-4D1E-1A991CE647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4618" y="1476675"/>
            <a:ext cx="9822764" cy="52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74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790279"/>
            <a:ext cx="7251940" cy="972641"/>
            <a:chOff x="365760" y="2456359"/>
            <a:chExt cx="7251940" cy="9726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244810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업무 분담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420947"/>
            <a:ext cx="95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C73AFC-4721-394C-B834-14E782BE5B62}"/>
              </a:ext>
            </a:extLst>
          </p:cNvPr>
          <p:cNvSpPr/>
          <p:nvPr/>
        </p:nvSpPr>
        <p:spPr>
          <a:xfrm>
            <a:off x="0" y="-12728"/>
            <a:ext cx="7717872" cy="6858000"/>
          </a:xfrm>
          <a:prstGeom prst="rect">
            <a:avLst/>
          </a:prstGeom>
          <a:solidFill>
            <a:srgbClr val="48849C"/>
          </a:solidFill>
          <a:ln>
            <a:solidFill>
              <a:srgbClr val="4884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A529024-8328-C3AE-045B-93DE1E7579F1}"/>
              </a:ext>
            </a:extLst>
          </p:cNvPr>
          <p:cNvGrpSpPr/>
          <p:nvPr/>
        </p:nvGrpSpPr>
        <p:grpSpPr>
          <a:xfrm>
            <a:off x="518160" y="2942679"/>
            <a:ext cx="7199712" cy="972641"/>
            <a:chOff x="365760" y="2456359"/>
            <a:chExt cx="7251940" cy="9726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9E6FEF-3596-3421-D7E4-197B60F34F18}"/>
                </a:ext>
              </a:extLst>
            </p:cNvPr>
            <p:cNvSpPr txBox="1"/>
            <p:nvPr/>
          </p:nvSpPr>
          <p:spPr>
            <a:xfrm>
              <a:off x="365760" y="2456359"/>
              <a:ext cx="315692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검토 및 고찰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F35B419-0AEF-E3C9-79B3-763E72B7B348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B899256-8755-DCE7-6B50-152EDD02066D}"/>
              </a:ext>
            </a:extLst>
          </p:cNvPr>
          <p:cNvSpPr txBox="1"/>
          <p:nvPr/>
        </p:nvSpPr>
        <p:spPr>
          <a:xfrm>
            <a:off x="518160" y="2573347"/>
            <a:ext cx="887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822" name="Picture 6" descr="태양광 발전">
            <a:extLst>
              <a:ext uri="{FF2B5EF4-FFF2-40B4-BE49-F238E27FC236}">
                <a16:creationId xmlns:a16="http://schemas.microsoft.com/office/drawing/2014/main" id="{0440446D-6502-86AA-2C3C-BDF2E0809B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7717872" y="-6261"/>
            <a:ext cx="4474128" cy="6864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734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34C9E-9E1E-7FDD-A855-A90112DE70E3}"/>
              </a:ext>
            </a:extLst>
          </p:cNvPr>
          <p:cNvSpPr txBox="1"/>
          <p:nvPr/>
        </p:nvSpPr>
        <p:spPr>
          <a:xfrm>
            <a:off x="449179" y="984809"/>
            <a:ext cx="11809312" cy="2164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후속연구 과제</a:t>
            </a:r>
            <a:endParaRPr lang="en-US" altLang="ko-KR" sz="24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정확한 예측을 위한 데이터 추가 및 분석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예측데이터 시각화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Open API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연결을 통한 데이터 개선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웹 서비스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C0E8120-3B18-B573-8E75-26C72E611F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CD43D4-815C-ADAF-6A55-53B81DD3ABA8}"/>
              </a:ext>
            </a:extLst>
          </p:cNvPr>
          <p:cNvSpPr txBox="1"/>
          <p:nvPr/>
        </p:nvSpPr>
        <p:spPr>
          <a:xfrm>
            <a:off x="449178" y="350882"/>
            <a:ext cx="7895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검토 및 고찰</a:t>
            </a:r>
          </a:p>
        </p:txBody>
      </p:sp>
    </p:spTree>
    <p:extLst>
      <p:ext uri="{BB962C8B-B14F-4D97-AF65-F5344CB8AC3E}">
        <p14:creationId xmlns:p14="http://schemas.microsoft.com/office/powerpoint/2010/main" val="1985694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A6F5E5-43A2-44D3-AA8C-11BF06CD4AB4}"/>
              </a:ext>
            </a:extLst>
          </p:cNvPr>
          <p:cNvSpPr txBox="1"/>
          <p:nvPr/>
        </p:nvSpPr>
        <p:spPr>
          <a:xfrm>
            <a:off x="4330936" y="3160766"/>
            <a:ext cx="38475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5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양쪽 대괄호 8">
            <a:extLst>
              <a:ext uri="{FF2B5EF4-FFF2-40B4-BE49-F238E27FC236}">
                <a16:creationId xmlns:a16="http://schemas.microsoft.com/office/drawing/2014/main" id="{0F6235AF-4FA0-41AD-A00D-5012B8ED5A7A}"/>
              </a:ext>
            </a:extLst>
          </p:cNvPr>
          <p:cNvSpPr/>
          <p:nvPr/>
        </p:nvSpPr>
        <p:spPr>
          <a:xfrm>
            <a:off x="3348728" y="2654113"/>
            <a:ext cx="5259048" cy="1942713"/>
          </a:xfrm>
          <a:prstGeom prst="bracketPair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92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9" y="350882"/>
            <a:ext cx="263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250E8-8354-5957-778C-5A52A165E221}"/>
              </a:ext>
            </a:extLst>
          </p:cNvPr>
          <p:cNvSpPr txBox="1"/>
          <p:nvPr/>
        </p:nvSpPr>
        <p:spPr>
          <a:xfrm>
            <a:off x="449179" y="982390"/>
            <a:ext cx="3298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■ 주제선정 배경</a:t>
            </a:r>
            <a:endParaRPr lang="en-US" altLang="ko-KR" sz="2000" b="1" dirty="0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0A7AAAF-81D5-F70B-EEA9-4C6D08ACBAE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37C4499-9939-2458-7E04-C4E17C5DF9F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228" y="1382500"/>
            <a:ext cx="3993912" cy="4194803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A1D3DD-E26B-7E21-22B5-AEC7908D6236}"/>
              </a:ext>
            </a:extLst>
          </p:cNvPr>
          <p:cNvSpPr/>
          <p:nvPr/>
        </p:nvSpPr>
        <p:spPr>
          <a:xfrm>
            <a:off x="1086366" y="5913333"/>
            <a:ext cx="3993912" cy="50189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재생에너지 발전량 예측제도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4B0ADC9-B0B5-175D-6E7D-CC34D116E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79" y="2150760"/>
            <a:ext cx="5378597" cy="3319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B43107B-649F-F36C-6426-89593205CC49}"/>
              </a:ext>
            </a:extLst>
          </p:cNvPr>
          <p:cNvSpPr/>
          <p:nvPr/>
        </p:nvSpPr>
        <p:spPr>
          <a:xfrm>
            <a:off x="6714228" y="5913333"/>
            <a:ext cx="3993912" cy="50189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고딕"/>
              </a:rPr>
              <a:t>태양광 설비 량</a:t>
            </a:r>
          </a:p>
        </p:txBody>
      </p:sp>
    </p:spTree>
    <p:extLst>
      <p:ext uri="{BB962C8B-B14F-4D97-AF65-F5344CB8AC3E}">
        <p14:creationId xmlns:p14="http://schemas.microsoft.com/office/powerpoint/2010/main" val="18115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8" y="350882"/>
            <a:ext cx="5481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0ACF0E-BDF2-40D4-B33F-85828E6E5BE7}"/>
              </a:ext>
            </a:extLst>
          </p:cNvPr>
          <p:cNvSpPr txBox="1"/>
          <p:nvPr/>
        </p:nvSpPr>
        <p:spPr>
          <a:xfrm>
            <a:off x="1175083" y="5313805"/>
            <a:ext cx="9909393" cy="141782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태양광 발전량 및 기상데이터를 이용한 학습데이터 구성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 학습 및 예측을 통한 예측모델 선정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예측모델을 기반으로 웹서비스 구현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B33E9E-728B-4FE2-88C0-BBD9D12A7119}"/>
              </a:ext>
            </a:extLst>
          </p:cNvPr>
          <p:cNvSpPr txBox="1"/>
          <p:nvPr/>
        </p:nvSpPr>
        <p:spPr>
          <a:xfrm>
            <a:off x="1175083" y="5107681"/>
            <a:ext cx="1227711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구현목표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AF6CCE2B-A041-ED1A-B3DC-47A77A0210E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EB9A77-D1A4-D4D5-4E4D-8BE739432829}"/>
              </a:ext>
            </a:extLst>
          </p:cNvPr>
          <p:cNvSpPr txBox="1"/>
          <p:nvPr/>
        </p:nvSpPr>
        <p:spPr>
          <a:xfrm>
            <a:off x="449179" y="982390"/>
            <a:ext cx="3298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■ 프로젝트 계획</a:t>
            </a:r>
            <a:endParaRPr lang="en-US" altLang="ko-KR" sz="2000" b="1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3269E70-A2D4-46D9-AB5D-18AA333F2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465" y="1357287"/>
            <a:ext cx="7813449" cy="368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12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130A6416-DF2F-FADC-DD39-B23EBBEF4ADC}"/>
              </a:ext>
            </a:extLst>
          </p:cNvPr>
          <p:cNvGrpSpPr/>
          <p:nvPr/>
        </p:nvGrpSpPr>
        <p:grpSpPr>
          <a:xfrm>
            <a:off x="518160" y="2942679"/>
            <a:ext cx="7199712" cy="972641"/>
            <a:chOff x="365760" y="2456359"/>
            <a:chExt cx="7251940" cy="97264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C683C91-92D3-866B-AFE7-7206677C3167}"/>
                </a:ext>
              </a:extLst>
            </p:cNvPr>
            <p:cNvSpPr txBox="1"/>
            <p:nvPr/>
          </p:nvSpPr>
          <p:spPr>
            <a:xfrm>
              <a:off x="365760" y="2456359"/>
              <a:ext cx="230440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업무분담</a:t>
              </a: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B5FFF0FA-C4B3-65DD-E3CF-5C4B02DEF29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8AC92C3-8C6D-231F-36D9-FE92C3B17333}"/>
              </a:ext>
            </a:extLst>
          </p:cNvPr>
          <p:cNvSpPr txBox="1"/>
          <p:nvPr/>
        </p:nvSpPr>
        <p:spPr>
          <a:xfrm>
            <a:off x="518160" y="2573347"/>
            <a:ext cx="887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316" name="Picture 4" descr="Espacio De Trabajo Con Personas Creativas Sentadas A La Mesa El Equipo De  Negocios Trabaja En">
            <a:extLst>
              <a:ext uri="{FF2B5EF4-FFF2-40B4-BE49-F238E27FC236}">
                <a16:creationId xmlns:a16="http://schemas.microsoft.com/office/drawing/2014/main" id="{9F9E602D-7878-9E6E-C63D-37BE80DD23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941"/>
          <a:stretch/>
        </p:blipFill>
        <p:spPr bwMode="auto">
          <a:xfrm>
            <a:off x="7581901" y="-9525"/>
            <a:ext cx="4610100" cy="7000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915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C9D88-FDBC-4401-8A6F-F716A6425FF7}"/>
              </a:ext>
            </a:extLst>
          </p:cNvPr>
          <p:cNvSpPr txBox="1"/>
          <p:nvPr/>
        </p:nvSpPr>
        <p:spPr>
          <a:xfrm>
            <a:off x="449179" y="350882"/>
            <a:ext cx="263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 분담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4CCD5308-95AE-49AA-96DD-76F5825BEAEC}"/>
              </a:ext>
            </a:extLst>
          </p:cNvPr>
          <p:cNvSpPr txBox="1"/>
          <p:nvPr/>
        </p:nvSpPr>
        <p:spPr>
          <a:xfrm>
            <a:off x="1442885" y="1877092"/>
            <a:ext cx="1415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김영휘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165D2FC9-A8C9-4094-9DC9-147194C21A81}"/>
              </a:ext>
            </a:extLst>
          </p:cNvPr>
          <p:cNvSpPr txBox="1"/>
          <p:nvPr/>
        </p:nvSpPr>
        <p:spPr>
          <a:xfrm>
            <a:off x="5401973" y="1881162"/>
            <a:ext cx="1415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전채욱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49EA13DD-4130-462F-85B8-3B16004930DD}"/>
              </a:ext>
            </a:extLst>
          </p:cNvPr>
          <p:cNvSpPr txBox="1"/>
          <p:nvPr/>
        </p:nvSpPr>
        <p:spPr>
          <a:xfrm>
            <a:off x="9399349" y="1881162"/>
            <a:ext cx="1415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이헌재</a:t>
            </a:r>
          </a:p>
        </p:txBody>
      </p:sp>
      <p:cxnSp>
        <p:nvCxnSpPr>
          <p:cNvPr id="323" name="직선 연결선 322">
            <a:extLst>
              <a:ext uri="{FF2B5EF4-FFF2-40B4-BE49-F238E27FC236}">
                <a16:creationId xmlns:a16="http://schemas.microsoft.com/office/drawing/2014/main" id="{27806A07-D9AD-4FC1-A7BB-19ADE2F178C5}"/>
              </a:ext>
            </a:extLst>
          </p:cNvPr>
          <p:cNvCxnSpPr>
            <a:cxnSpLocks/>
          </p:cNvCxnSpPr>
          <p:nvPr/>
        </p:nvCxnSpPr>
        <p:spPr>
          <a:xfrm>
            <a:off x="1783739" y="159131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직선 연결선 323">
            <a:extLst>
              <a:ext uri="{FF2B5EF4-FFF2-40B4-BE49-F238E27FC236}">
                <a16:creationId xmlns:a16="http://schemas.microsoft.com/office/drawing/2014/main" id="{E0C9A240-16CE-4BE1-931E-EF3EA3C61C03}"/>
              </a:ext>
            </a:extLst>
          </p:cNvPr>
          <p:cNvCxnSpPr>
            <a:cxnSpLocks/>
          </p:cNvCxnSpPr>
          <p:nvPr/>
        </p:nvCxnSpPr>
        <p:spPr>
          <a:xfrm>
            <a:off x="5742829" y="159131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>
            <a:extLst>
              <a:ext uri="{FF2B5EF4-FFF2-40B4-BE49-F238E27FC236}">
                <a16:creationId xmlns:a16="http://schemas.microsoft.com/office/drawing/2014/main" id="{6D4AB088-0C83-4BE2-86A5-0C6BFBA782A1}"/>
              </a:ext>
            </a:extLst>
          </p:cNvPr>
          <p:cNvCxnSpPr>
            <a:cxnSpLocks/>
          </p:cNvCxnSpPr>
          <p:nvPr/>
        </p:nvCxnSpPr>
        <p:spPr>
          <a:xfrm>
            <a:off x="9740203" y="1591310"/>
            <a:ext cx="734061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34519F74-7368-49C4-B9E5-E721125A8036}"/>
              </a:ext>
            </a:extLst>
          </p:cNvPr>
          <p:cNvGrpSpPr/>
          <p:nvPr/>
        </p:nvGrpSpPr>
        <p:grpSpPr>
          <a:xfrm>
            <a:off x="144984" y="2587812"/>
            <a:ext cx="3976404" cy="724367"/>
            <a:chOff x="252172" y="4603024"/>
            <a:chExt cx="3976404" cy="724367"/>
          </a:xfrm>
        </p:grpSpPr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3226B4E3-85A8-42E0-932B-1A8C99E26726}"/>
                </a:ext>
              </a:extLst>
            </p:cNvPr>
            <p:cNvSpPr txBox="1"/>
            <p:nvPr/>
          </p:nvSpPr>
          <p:spPr>
            <a:xfrm>
              <a:off x="1519664" y="4731346"/>
              <a:ext cx="14414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기획안</a:t>
              </a:r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작성</a:t>
              </a:r>
            </a:p>
          </p:txBody>
        </p:sp>
        <p:sp>
          <p:nvSpPr>
            <p:cNvPr id="326" name="양쪽 대괄호 325">
              <a:extLst>
                <a:ext uri="{FF2B5EF4-FFF2-40B4-BE49-F238E27FC236}">
                  <a16:creationId xmlns:a16="http://schemas.microsoft.com/office/drawing/2014/main" id="{D982B7C1-A91B-4B8C-B8A5-782F0F8D9809}"/>
                </a:ext>
              </a:extLst>
            </p:cNvPr>
            <p:cNvSpPr/>
            <p:nvPr/>
          </p:nvSpPr>
          <p:spPr>
            <a:xfrm>
              <a:off x="252172" y="4603024"/>
              <a:ext cx="3976404" cy="724367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6E1355B-07B8-4C8B-850B-4A3693A6EF44}"/>
              </a:ext>
            </a:extLst>
          </p:cNvPr>
          <p:cNvGrpSpPr/>
          <p:nvPr/>
        </p:nvGrpSpPr>
        <p:grpSpPr>
          <a:xfrm>
            <a:off x="4250587" y="3490396"/>
            <a:ext cx="3848573" cy="739503"/>
            <a:chOff x="4363441" y="2632678"/>
            <a:chExt cx="3848573" cy="739503"/>
          </a:xfrm>
        </p:grpSpPr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FA4C583D-BB13-4E26-A1D3-B55DBCEB53A0}"/>
                </a:ext>
              </a:extLst>
            </p:cNvPr>
            <p:cNvSpPr txBox="1"/>
            <p:nvPr/>
          </p:nvSpPr>
          <p:spPr>
            <a:xfrm>
              <a:off x="5101705" y="2833555"/>
              <a:ext cx="23647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데이터 수집 및 분석</a:t>
              </a:r>
              <a:endParaRPr lang="ko-KR" altLang="en-US" sz="20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7" name="양쪽 대괄호 326">
              <a:extLst>
                <a:ext uri="{FF2B5EF4-FFF2-40B4-BE49-F238E27FC236}">
                  <a16:creationId xmlns:a16="http://schemas.microsoft.com/office/drawing/2014/main" id="{856A9F84-527A-4825-B61C-616F54B00BD1}"/>
                </a:ext>
              </a:extLst>
            </p:cNvPr>
            <p:cNvSpPr/>
            <p:nvPr/>
          </p:nvSpPr>
          <p:spPr>
            <a:xfrm>
              <a:off x="4363441" y="2632678"/>
              <a:ext cx="3848573" cy="739503"/>
            </a:xfrm>
            <a:prstGeom prst="bracketPair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03F16352-CB68-4965-8A69-D13F6A231808}"/>
              </a:ext>
            </a:extLst>
          </p:cNvPr>
          <p:cNvGrpSpPr/>
          <p:nvPr/>
        </p:nvGrpSpPr>
        <p:grpSpPr>
          <a:xfrm>
            <a:off x="8224891" y="2551461"/>
            <a:ext cx="3848572" cy="739489"/>
            <a:chOff x="7309178" y="5412167"/>
            <a:chExt cx="3848572" cy="739489"/>
          </a:xfrm>
        </p:grpSpPr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F4225E09-F72E-4A38-B668-07E809EED8AE}"/>
                </a:ext>
              </a:extLst>
            </p:cNvPr>
            <p:cNvSpPr txBox="1"/>
            <p:nvPr/>
          </p:nvSpPr>
          <p:spPr>
            <a:xfrm>
              <a:off x="7544540" y="5576840"/>
              <a:ext cx="33778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Flask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연동 및 완성된 모델 적용</a:t>
              </a:r>
            </a:p>
          </p:txBody>
        </p:sp>
        <p:sp>
          <p:nvSpPr>
            <p:cNvPr id="328" name="양쪽 대괄호 327">
              <a:extLst>
                <a:ext uri="{FF2B5EF4-FFF2-40B4-BE49-F238E27FC236}">
                  <a16:creationId xmlns:a16="http://schemas.microsoft.com/office/drawing/2014/main" id="{CAB5559D-7801-4465-B71D-06348DE30024}"/>
                </a:ext>
              </a:extLst>
            </p:cNvPr>
            <p:cNvSpPr/>
            <p:nvPr/>
          </p:nvSpPr>
          <p:spPr>
            <a:xfrm>
              <a:off x="7309178" y="5412167"/>
              <a:ext cx="3848572" cy="739489"/>
            </a:xfrm>
            <a:prstGeom prst="bracketPair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17A98E26-1C59-41A1-88A6-FBDB7CDB0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296" y="5392966"/>
            <a:ext cx="966945" cy="9669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E120FF2-C69A-422E-BE22-C2431CE08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8822" y="5540523"/>
            <a:ext cx="966945" cy="96694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6F41E0B-CA50-48CA-9D01-26D2493C2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5512" y="2599654"/>
            <a:ext cx="860975" cy="860975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09E7CCC1-9E7F-BC53-096E-4412600E0599}"/>
              </a:ext>
            </a:extLst>
          </p:cNvPr>
          <p:cNvGrpSpPr/>
          <p:nvPr/>
        </p:nvGrpSpPr>
        <p:grpSpPr>
          <a:xfrm>
            <a:off x="4272192" y="4377034"/>
            <a:ext cx="3848573" cy="1363544"/>
            <a:chOff x="4363441" y="2632678"/>
            <a:chExt cx="3848573" cy="13635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4B9FBB7-FA24-070D-7DEB-207A2F5021BA}"/>
                </a:ext>
              </a:extLst>
            </p:cNvPr>
            <p:cNvSpPr txBox="1"/>
            <p:nvPr/>
          </p:nvSpPr>
          <p:spPr>
            <a:xfrm>
              <a:off x="5021999" y="3596112"/>
              <a:ext cx="25314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알고리즘 학습 및 예측</a:t>
              </a:r>
            </a:p>
          </p:txBody>
        </p:sp>
        <p:sp>
          <p:nvSpPr>
            <p:cNvPr id="19" name="양쪽 대괄호 18">
              <a:extLst>
                <a:ext uri="{FF2B5EF4-FFF2-40B4-BE49-F238E27FC236}">
                  <a16:creationId xmlns:a16="http://schemas.microsoft.com/office/drawing/2014/main" id="{622D37BB-A133-076F-9EF8-F90295BB2A6C}"/>
                </a:ext>
              </a:extLst>
            </p:cNvPr>
            <p:cNvSpPr/>
            <p:nvPr/>
          </p:nvSpPr>
          <p:spPr>
            <a:xfrm>
              <a:off x="4363441" y="2632678"/>
              <a:ext cx="3848573" cy="739503"/>
            </a:xfrm>
            <a:prstGeom prst="bracketPair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5" name="양쪽 대괄호 24">
            <a:extLst>
              <a:ext uri="{FF2B5EF4-FFF2-40B4-BE49-F238E27FC236}">
                <a16:creationId xmlns:a16="http://schemas.microsoft.com/office/drawing/2014/main" id="{B45812C4-FC21-9C46-3145-04D752E84841}"/>
              </a:ext>
            </a:extLst>
          </p:cNvPr>
          <p:cNvSpPr/>
          <p:nvPr/>
        </p:nvSpPr>
        <p:spPr>
          <a:xfrm>
            <a:off x="4294150" y="5210647"/>
            <a:ext cx="3848573" cy="739503"/>
          </a:xfrm>
          <a:prstGeom prst="bracketPair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F932075-FE29-B225-5762-82355394D715}"/>
              </a:ext>
            </a:extLst>
          </p:cNvPr>
          <p:cNvGrpSpPr/>
          <p:nvPr/>
        </p:nvGrpSpPr>
        <p:grpSpPr>
          <a:xfrm>
            <a:off x="149546" y="3478721"/>
            <a:ext cx="3976404" cy="724367"/>
            <a:chOff x="252172" y="4603024"/>
            <a:chExt cx="3976404" cy="72436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A66B04-064C-683E-F47E-A69BA993F041}"/>
                </a:ext>
              </a:extLst>
            </p:cNvPr>
            <p:cNvSpPr txBox="1"/>
            <p:nvPr/>
          </p:nvSpPr>
          <p:spPr>
            <a:xfrm>
              <a:off x="388122" y="4731346"/>
              <a:ext cx="3725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HTML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</a:t>
              </a:r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CSS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스타일 및 </a:t>
              </a:r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Flask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연동</a:t>
              </a:r>
            </a:p>
          </p:txBody>
        </p:sp>
        <p:sp>
          <p:nvSpPr>
            <p:cNvPr id="28" name="양쪽 대괄호 27">
              <a:extLst>
                <a:ext uri="{FF2B5EF4-FFF2-40B4-BE49-F238E27FC236}">
                  <a16:creationId xmlns:a16="http://schemas.microsoft.com/office/drawing/2014/main" id="{2DACB42A-2A51-EB6E-AD3C-8E2848A35247}"/>
                </a:ext>
              </a:extLst>
            </p:cNvPr>
            <p:cNvSpPr/>
            <p:nvPr/>
          </p:nvSpPr>
          <p:spPr>
            <a:xfrm>
              <a:off x="252172" y="4603024"/>
              <a:ext cx="3976404" cy="724367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8E9F59A-63CD-D084-FC50-BBA1E0FB096D}"/>
              </a:ext>
            </a:extLst>
          </p:cNvPr>
          <p:cNvGrpSpPr/>
          <p:nvPr/>
        </p:nvGrpSpPr>
        <p:grpSpPr>
          <a:xfrm>
            <a:off x="160144" y="4389203"/>
            <a:ext cx="3976404" cy="724367"/>
            <a:chOff x="252172" y="4603024"/>
            <a:chExt cx="3976404" cy="724367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1FF34F6-9E70-FA5A-320D-C19CF5920A73}"/>
                </a:ext>
              </a:extLst>
            </p:cNvPr>
            <p:cNvSpPr txBox="1"/>
            <p:nvPr/>
          </p:nvSpPr>
          <p:spPr>
            <a:xfrm>
              <a:off x="516184" y="4722117"/>
              <a:ext cx="34483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Flask </a:t>
              </a:r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 모델 적용 및 결과 도출</a:t>
              </a:r>
            </a:p>
          </p:txBody>
        </p:sp>
        <p:sp>
          <p:nvSpPr>
            <p:cNvPr id="31" name="양쪽 대괄호 30">
              <a:extLst>
                <a:ext uri="{FF2B5EF4-FFF2-40B4-BE49-F238E27FC236}">
                  <a16:creationId xmlns:a16="http://schemas.microsoft.com/office/drawing/2014/main" id="{1F2744D7-7A2E-2D7F-877A-605EF3D8D1B6}"/>
                </a:ext>
              </a:extLst>
            </p:cNvPr>
            <p:cNvSpPr/>
            <p:nvPr/>
          </p:nvSpPr>
          <p:spPr>
            <a:xfrm>
              <a:off x="252172" y="4603024"/>
              <a:ext cx="3976404" cy="724367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B031EB8-EA11-D688-68A8-D6501E6AFA4F}"/>
              </a:ext>
            </a:extLst>
          </p:cNvPr>
          <p:cNvGrpSpPr/>
          <p:nvPr/>
        </p:nvGrpSpPr>
        <p:grpSpPr>
          <a:xfrm>
            <a:off x="8216502" y="3492645"/>
            <a:ext cx="3848572" cy="739489"/>
            <a:chOff x="7309178" y="5412167"/>
            <a:chExt cx="3848572" cy="73948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EEE101-CE68-254E-E971-A3AC704030DA}"/>
                </a:ext>
              </a:extLst>
            </p:cNvPr>
            <p:cNvSpPr txBox="1"/>
            <p:nvPr/>
          </p:nvSpPr>
          <p:spPr>
            <a:xfrm>
              <a:off x="8240243" y="5578023"/>
              <a:ext cx="19864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파이썬 코드 작성</a:t>
              </a:r>
            </a:p>
          </p:txBody>
        </p:sp>
        <p:sp>
          <p:nvSpPr>
            <p:cNvPr id="34" name="양쪽 대괄호 33">
              <a:extLst>
                <a:ext uri="{FF2B5EF4-FFF2-40B4-BE49-F238E27FC236}">
                  <a16:creationId xmlns:a16="http://schemas.microsoft.com/office/drawing/2014/main" id="{C2C918BA-19CB-1E47-EDEE-0DC029DA1A63}"/>
                </a:ext>
              </a:extLst>
            </p:cNvPr>
            <p:cNvSpPr/>
            <p:nvPr/>
          </p:nvSpPr>
          <p:spPr>
            <a:xfrm>
              <a:off x="7309178" y="5412167"/>
              <a:ext cx="3848572" cy="739489"/>
            </a:xfrm>
            <a:prstGeom prst="bracketPair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32BAAE1-A9B0-2141-5C6D-B984E581507B}"/>
              </a:ext>
            </a:extLst>
          </p:cNvPr>
          <p:cNvGrpSpPr/>
          <p:nvPr/>
        </p:nvGrpSpPr>
        <p:grpSpPr>
          <a:xfrm>
            <a:off x="8229976" y="4367658"/>
            <a:ext cx="3848572" cy="761861"/>
            <a:chOff x="7309178" y="5440129"/>
            <a:chExt cx="3848572" cy="76186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432C3F9-83D6-C8C8-66F2-5ECA7A2B25D5}"/>
                </a:ext>
              </a:extLst>
            </p:cNvPr>
            <p:cNvSpPr txBox="1"/>
            <p:nvPr/>
          </p:nvSpPr>
          <p:spPr>
            <a:xfrm>
              <a:off x="9157880" y="5440129"/>
              <a:ext cx="184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20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양쪽 대괄호 36">
              <a:extLst>
                <a:ext uri="{FF2B5EF4-FFF2-40B4-BE49-F238E27FC236}">
                  <a16:creationId xmlns:a16="http://schemas.microsoft.com/office/drawing/2014/main" id="{03F1B130-24DE-9907-D87E-DFFF02CD92AE}"/>
                </a:ext>
              </a:extLst>
            </p:cNvPr>
            <p:cNvSpPr/>
            <p:nvPr/>
          </p:nvSpPr>
          <p:spPr>
            <a:xfrm>
              <a:off x="7309178" y="5462501"/>
              <a:ext cx="3848572" cy="739489"/>
            </a:xfrm>
            <a:prstGeom prst="bracketPair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0E48218A-29BE-901F-B5FF-4B8D9F22ADDA}"/>
              </a:ext>
            </a:extLst>
          </p:cNvPr>
          <p:cNvSpPr txBox="1"/>
          <p:nvPr/>
        </p:nvSpPr>
        <p:spPr>
          <a:xfrm>
            <a:off x="4456258" y="4520405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학습데이터 및 검증테이터 구성</a:t>
            </a: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3FF7C768-0D24-88D1-D1E7-1939B3C8F34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05C8C7-9FF8-6B6D-FC08-DDAB94D02829}"/>
              </a:ext>
            </a:extLst>
          </p:cNvPr>
          <p:cNvSpPr txBox="1"/>
          <p:nvPr/>
        </p:nvSpPr>
        <p:spPr>
          <a:xfrm>
            <a:off x="8416597" y="451909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Flask </a:t>
            </a:r>
            <a:r>
              <a:rPr lang="ko-KR" altLang="en-US" sz="2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 모델 적용 및 결과 도출</a:t>
            </a:r>
          </a:p>
        </p:txBody>
      </p:sp>
    </p:spTree>
    <p:extLst>
      <p:ext uri="{BB962C8B-B14F-4D97-AF65-F5344CB8AC3E}">
        <p14:creationId xmlns:p14="http://schemas.microsoft.com/office/powerpoint/2010/main" val="2602119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790279"/>
            <a:ext cx="7251940" cy="972641"/>
            <a:chOff x="365760" y="2456359"/>
            <a:chExt cx="7251940" cy="9726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244810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업무 분담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420947"/>
            <a:ext cx="95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C73AFC-4721-394C-B834-14E782BE5B62}"/>
              </a:ext>
            </a:extLst>
          </p:cNvPr>
          <p:cNvSpPr/>
          <p:nvPr/>
        </p:nvSpPr>
        <p:spPr>
          <a:xfrm>
            <a:off x="0" y="0"/>
            <a:ext cx="7717872" cy="6858000"/>
          </a:xfrm>
          <a:prstGeom prst="rect">
            <a:avLst/>
          </a:prstGeom>
          <a:solidFill>
            <a:srgbClr val="48849C"/>
          </a:solidFill>
          <a:ln>
            <a:solidFill>
              <a:srgbClr val="4884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A529024-8328-C3AE-045B-93DE1E7579F1}"/>
              </a:ext>
            </a:extLst>
          </p:cNvPr>
          <p:cNvGrpSpPr/>
          <p:nvPr/>
        </p:nvGrpSpPr>
        <p:grpSpPr>
          <a:xfrm>
            <a:off x="518160" y="2942679"/>
            <a:ext cx="7199712" cy="972641"/>
            <a:chOff x="365760" y="2456359"/>
            <a:chExt cx="7251940" cy="9726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9E6FEF-3596-3421-D7E4-197B60F34F18}"/>
                </a:ext>
              </a:extLst>
            </p:cNvPr>
            <p:cNvSpPr txBox="1"/>
            <p:nvPr/>
          </p:nvSpPr>
          <p:spPr>
            <a:xfrm>
              <a:off x="365760" y="2456359"/>
              <a:ext cx="543678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알고리즘 선정 및 평가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F35B419-0AEF-E3C9-79B3-763E72B7B348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B899256-8755-DCE7-6B50-152EDD02066D}"/>
              </a:ext>
            </a:extLst>
          </p:cNvPr>
          <p:cNvSpPr txBox="1"/>
          <p:nvPr/>
        </p:nvSpPr>
        <p:spPr>
          <a:xfrm>
            <a:off x="518160" y="2573347"/>
            <a:ext cx="887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 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93B62E-F879-CB3C-924F-4764111DF847}"/>
              </a:ext>
            </a:extLst>
          </p:cNvPr>
          <p:cNvSpPr txBox="1"/>
          <p:nvPr/>
        </p:nvSpPr>
        <p:spPr>
          <a:xfrm>
            <a:off x="479808" y="3966121"/>
            <a:ext cx="4082015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수집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태양광 발전량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발전소 기상</a:t>
            </a:r>
            <a:r>
              <a:rPr lang="en-US" altLang="ko-KR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학습데이터  및 평가데이터 구성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및 예측 평가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Picture 2" descr="무료] 영리한 프로그래밍을 위한 알고리즘 강좌 - 인프런 | 강의">
            <a:extLst>
              <a:ext uri="{FF2B5EF4-FFF2-40B4-BE49-F238E27FC236}">
                <a16:creationId xmlns:a16="http://schemas.microsoft.com/office/drawing/2014/main" id="{D9158888-22D4-D8FF-D739-EE8BE6459F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717872" y="0"/>
            <a:ext cx="45743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594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>
            <a:cxnSpLocks/>
          </p:cNvCxnSpPr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165692"/>
            <a:ext cx="725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맑은고딕"/>
                <a:ea typeface="맑은 고딕" panose="020B0503020000020004" pitchFamily="50" charset="-127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E3DE7-839E-FBA1-ED9B-8912E19E13C4}"/>
              </a:ext>
            </a:extLst>
          </p:cNvPr>
          <p:cNvSpPr txBox="1"/>
          <p:nvPr/>
        </p:nvSpPr>
        <p:spPr>
          <a:xfrm>
            <a:off x="449179" y="984809"/>
            <a:ext cx="1180931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2060"/>
                </a:solidFill>
                <a:latin typeface="맑은고딕"/>
                <a:ea typeface="맑은 고딕" panose="020B0503020000020004" pitchFamily="50" charset="-127"/>
              </a:rPr>
              <a:t>개발환경</a:t>
            </a:r>
            <a:r>
              <a:rPr lang="en-US" altLang="ko-KR" sz="2400" b="1" dirty="0">
                <a:solidFill>
                  <a:srgbClr val="002060"/>
                </a:solidFill>
                <a:latin typeface="맑은고딕"/>
                <a:ea typeface="맑은 고딕" panose="020B0503020000020004" pitchFamily="50" charset="-127"/>
              </a:rPr>
              <a:t>(IDE)</a:t>
            </a: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맑은고딕"/>
                <a:ea typeface="맑은 고딕" panose="020B0503020000020004" pitchFamily="50" charset="-127"/>
              </a:rPr>
              <a:t>VSCODE </a:t>
            </a:r>
            <a:r>
              <a:rPr lang="ko-KR" altLang="en-US" sz="1600" dirty="0">
                <a:latin typeface="맑은고딕"/>
                <a:ea typeface="맑은 고딕" panose="020B0503020000020004" pitchFamily="50" charset="-127"/>
              </a:rPr>
              <a:t>를 이용하여 </a:t>
            </a:r>
            <a:r>
              <a:rPr lang="en-US" altLang="ko-KR" sz="1600" dirty="0">
                <a:latin typeface="맑은고딕"/>
                <a:ea typeface="맑은 고딕" panose="020B0503020000020004" pitchFamily="50" charset="-127"/>
              </a:rPr>
              <a:t>Local</a:t>
            </a:r>
            <a:r>
              <a:rPr lang="ko-KR" altLang="en-US" sz="1600" dirty="0">
                <a:latin typeface="맑은고딕"/>
                <a:ea typeface="맑은 고딕" panose="020B0503020000020004" pitchFamily="50" charset="-127"/>
              </a:rPr>
              <a:t>환경에서 머신러닝 진행</a:t>
            </a:r>
            <a:endParaRPr lang="en-US" altLang="ko-KR" sz="1600" dirty="0">
              <a:latin typeface="맑은고딕"/>
              <a:ea typeface="맑은 고딕" panose="020B0503020000020004" pitchFamily="50" charset="-127"/>
            </a:endParaRPr>
          </a:p>
          <a:p>
            <a:pPr marL="8556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맑은고딕"/>
                <a:ea typeface="맑은 고딕" panose="020B0503020000020004" pitchFamily="50" charset="-127"/>
              </a:rPr>
              <a:t>머신러닝을 위한 </a:t>
            </a:r>
            <a:r>
              <a:rPr lang="en-US" altLang="ko-KR" sz="1600" dirty="0">
                <a:latin typeface="맑은고딕"/>
                <a:ea typeface="맑은 고딕" panose="020B0503020000020004" pitchFamily="50" charset="-127"/>
              </a:rPr>
              <a:t>Scikit-learn </a:t>
            </a:r>
            <a:r>
              <a:rPr lang="ko-KR" altLang="en-US" sz="1600" dirty="0">
                <a:latin typeface="맑은고딕"/>
                <a:ea typeface="맑은 고딕" panose="020B0503020000020004" pitchFamily="50" charset="-127"/>
              </a:rPr>
              <a:t>모듈 사용</a:t>
            </a:r>
            <a:endParaRPr lang="en-US" altLang="ko-KR" sz="1600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7C46EE5-73F5-B9CC-8708-59F0CF050CED}"/>
              </a:ext>
            </a:extLst>
          </p:cNvPr>
          <p:cNvSpPr/>
          <p:nvPr/>
        </p:nvSpPr>
        <p:spPr>
          <a:xfrm>
            <a:off x="8037313" y="2274857"/>
            <a:ext cx="1505591" cy="293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2B202AD-BCF9-2C56-8613-27FE6AC49C99}"/>
              </a:ext>
            </a:extLst>
          </p:cNvPr>
          <p:cNvSpPr/>
          <p:nvPr/>
        </p:nvSpPr>
        <p:spPr>
          <a:xfrm>
            <a:off x="3049408" y="2137496"/>
            <a:ext cx="964734" cy="2244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  <a:ea typeface="맑은 고딕" panose="020B0503020000020004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8C4F984-EAFD-6B8A-71C8-F7B7D976BAE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9202" y="-54234"/>
            <a:ext cx="1801813" cy="9574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EEDF1F9-4BA8-9E6F-54FD-C026A337C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09" y="2361963"/>
            <a:ext cx="6044150" cy="356772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30E899F-56BF-D515-D638-E02D8299E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622" y="3378649"/>
            <a:ext cx="4772444" cy="140018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222AE72-A3B1-1476-E594-B9158FD7B6D5}"/>
              </a:ext>
            </a:extLst>
          </p:cNvPr>
          <p:cNvSpPr/>
          <p:nvPr/>
        </p:nvSpPr>
        <p:spPr>
          <a:xfrm>
            <a:off x="397473" y="2233401"/>
            <a:ext cx="6335341" cy="41238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47986B-75ED-E25D-53FE-FB74CAB20F73}"/>
              </a:ext>
            </a:extLst>
          </p:cNvPr>
          <p:cNvSpPr/>
          <p:nvPr/>
        </p:nvSpPr>
        <p:spPr>
          <a:xfrm>
            <a:off x="2694015" y="6058252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VSCODE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054B832-7F64-823F-4F53-0F7E2D009C98}"/>
              </a:ext>
            </a:extLst>
          </p:cNvPr>
          <p:cNvSpPr/>
          <p:nvPr/>
        </p:nvSpPr>
        <p:spPr>
          <a:xfrm>
            <a:off x="7110969" y="2233401"/>
            <a:ext cx="4693750" cy="41238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고딕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B2DB642-819D-C621-E583-05CD90AADAAC}"/>
              </a:ext>
            </a:extLst>
          </p:cNvPr>
          <p:cNvSpPr/>
          <p:nvPr/>
        </p:nvSpPr>
        <p:spPr>
          <a:xfrm>
            <a:off x="8626175" y="6052633"/>
            <a:ext cx="1663337" cy="609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고딕"/>
              </a:rPr>
              <a:t>Python 3.10.9</a:t>
            </a:r>
            <a:endParaRPr lang="ko-KR" altLang="en-US" dirty="0">
              <a:solidFill>
                <a:schemeClr val="tx1"/>
              </a:solidFill>
              <a:latin typeface="맑은고딕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434654-EDEC-E597-5B9B-126B036540E2}"/>
              </a:ext>
            </a:extLst>
          </p:cNvPr>
          <p:cNvSpPr txBox="1"/>
          <p:nvPr/>
        </p:nvSpPr>
        <p:spPr>
          <a:xfrm>
            <a:off x="449178" y="350882"/>
            <a:ext cx="536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알고리즘 선정 및 평가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(</a:t>
            </a:r>
            <a:r>
              <a:rPr lang="ko-KR" altLang="en-US" sz="2400" b="1" dirty="0">
                <a:latin typeface="맑은고딕"/>
                <a:ea typeface="맑은 고딕" panose="020B0503020000020004" pitchFamily="50" charset="-127"/>
              </a:rPr>
              <a:t>개발환경</a:t>
            </a:r>
            <a:r>
              <a:rPr lang="en-US" altLang="ko-KR" sz="2400" b="1" dirty="0">
                <a:latin typeface="맑은고딕"/>
                <a:ea typeface="맑은 고딕" panose="020B0503020000020004" pitchFamily="50" charset="-127"/>
              </a:rPr>
              <a:t>)</a:t>
            </a:r>
            <a:endParaRPr lang="ko-KR" altLang="en-US" sz="2400" b="1" dirty="0">
              <a:latin typeface="맑은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843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10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0B7D0"/>
      </a:accent1>
      <a:accent2>
        <a:srgbClr val="5B9BD5"/>
      </a:accent2>
      <a:accent3>
        <a:srgbClr val="B5A591"/>
      </a:accent3>
      <a:accent4>
        <a:srgbClr val="CF8595"/>
      </a:accent4>
      <a:accent5>
        <a:srgbClr val="CA92C4"/>
      </a:accent5>
      <a:accent6>
        <a:srgbClr val="989194"/>
      </a:accent6>
      <a:hlink>
        <a:srgbClr val="3F3F3F"/>
      </a:hlink>
      <a:folHlink>
        <a:srgbClr val="3F3F3F"/>
      </a:folHlink>
    </a:clrScheme>
    <a:fontScheme name="마루 부리 Beta_Arial">
      <a:majorFont>
        <a:latin typeface="Arial"/>
        <a:ea typeface="마루 부리 Beta"/>
        <a:cs typeface=""/>
      </a:majorFont>
      <a:minorFont>
        <a:latin typeface="Arial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9721</TotalTime>
  <Words>1084</Words>
  <Application>Microsoft Office PowerPoint</Application>
  <PresentationFormat>와이드스크린</PresentationFormat>
  <Paragraphs>233</Paragraphs>
  <Slides>35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0" baseType="lpstr">
      <vt:lpstr>맑은 고딕</vt:lpstr>
      <vt:lpstr>Arial</vt:lpstr>
      <vt:lpstr>Wingdings</vt:lpstr>
      <vt:lpstr>맑은고딕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전채욱</cp:lastModifiedBy>
  <cp:revision>236</cp:revision>
  <dcterms:created xsi:type="dcterms:W3CDTF">2020-10-10T02:21:24Z</dcterms:created>
  <dcterms:modified xsi:type="dcterms:W3CDTF">2023-01-31T07:03:01Z</dcterms:modified>
</cp:coreProperties>
</file>

<file path=docProps/thumbnail.jpeg>
</file>